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87" r:id="rId2"/>
    <p:sldId id="377" r:id="rId3"/>
    <p:sldId id="374" r:id="rId4"/>
    <p:sldId id="440" r:id="rId5"/>
    <p:sldId id="476" r:id="rId6"/>
    <p:sldId id="376" r:id="rId7"/>
    <p:sldId id="487" r:id="rId8"/>
    <p:sldId id="434" r:id="rId9"/>
    <p:sldId id="435" r:id="rId10"/>
    <p:sldId id="397" r:id="rId11"/>
    <p:sldId id="436" r:id="rId12"/>
    <p:sldId id="372" r:id="rId13"/>
    <p:sldId id="494" r:id="rId14"/>
    <p:sldId id="290" r:id="rId15"/>
    <p:sldId id="291" r:id="rId16"/>
    <p:sldId id="309" r:id="rId17"/>
    <p:sldId id="310" r:id="rId18"/>
    <p:sldId id="311" r:id="rId19"/>
    <p:sldId id="299" r:id="rId20"/>
    <p:sldId id="260" r:id="rId21"/>
    <p:sldId id="314" r:id="rId22"/>
    <p:sldId id="315" r:id="rId23"/>
    <p:sldId id="269" r:id="rId24"/>
    <p:sldId id="295" r:id="rId25"/>
    <p:sldId id="259" r:id="rId26"/>
    <p:sldId id="430" r:id="rId27"/>
    <p:sldId id="431" r:id="rId28"/>
    <p:sldId id="432" r:id="rId29"/>
    <p:sldId id="489" r:id="rId30"/>
    <p:sldId id="491" r:id="rId31"/>
    <p:sldId id="426" r:id="rId32"/>
    <p:sldId id="427" r:id="rId33"/>
    <p:sldId id="492" r:id="rId34"/>
    <p:sldId id="428" r:id="rId35"/>
    <p:sldId id="429" r:id="rId36"/>
    <p:sldId id="424" r:id="rId37"/>
    <p:sldId id="475" r:id="rId38"/>
    <p:sldId id="466" r:id="rId39"/>
    <p:sldId id="468" r:id="rId40"/>
    <p:sldId id="469" r:id="rId41"/>
    <p:sldId id="481" r:id="rId42"/>
    <p:sldId id="482" r:id="rId43"/>
    <p:sldId id="480" r:id="rId44"/>
    <p:sldId id="485" r:id="rId45"/>
    <p:sldId id="486" r:id="rId46"/>
    <p:sldId id="484" r:id="rId47"/>
    <p:sldId id="493" r:id="rId48"/>
    <p:sldId id="460" r:id="rId49"/>
    <p:sldId id="463" r:id="rId50"/>
    <p:sldId id="470" r:id="rId51"/>
    <p:sldId id="420" r:id="rId52"/>
    <p:sldId id="421" r:id="rId53"/>
    <p:sldId id="378" r:id="rId54"/>
    <p:sldId id="381" r:id="rId55"/>
    <p:sldId id="379" r:id="rId56"/>
    <p:sldId id="380" r:id="rId57"/>
    <p:sldId id="383" r:id="rId58"/>
    <p:sldId id="382" r:id="rId59"/>
    <p:sldId id="385" r:id="rId6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74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954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68D6A-8E48-4FE6-93FA-A96D7D3EB61F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C6393-61A8-4C9F-91A2-1B083ED76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79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.dictionary.yahoo.com/dictionary?p=skateboarding&amp;docuid=LtbiyXnJV0tbDV/4FbUhL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yun.dreye.com/ews/index_dict.php" TargetMode="External"/><Relationship Id="rId4" Type="http://schemas.openxmlformats.org/officeDocument/2006/relationships/hyperlink" Target="https://tw.dictionary.yahoo.com/dictionary?p=skateboard&amp;tab=related-expression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8B%B1%E8%AF%AD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28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Word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37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Word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311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Word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85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Word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28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Word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24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土撥鼠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40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56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31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004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Caption generation story like</a:t>
            </a:r>
            <a:endParaRPr lang="zh-TW" altLang="en-US" dirty="0"/>
          </a:p>
          <a:p>
            <a:r>
              <a:rPr lang="en-US" altLang="zh-TW" dirty="0"/>
              <a:t>How to do story</a:t>
            </a:r>
            <a:r>
              <a:rPr lang="en-US" altLang="zh-TW" baseline="0" dirty="0"/>
              <a:t> like !!!!!!!!!!!!!!!!!!</a:t>
            </a:r>
          </a:p>
          <a:p>
            <a:endParaRPr lang="en-US" altLang="zh-TW" baseline="0" dirty="0"/>
          </a:p>
          <a:p>
            <a:r>
              <a:rPr lang="en-US" altLang="zh-TW" dirty="0"/>
              <a:t>http://www.cs.toronto.edu/~mbweb/</a:t>
            </a:r>
          </a:p>
          <a:p>
            <a:r>
              <a:rPr lang="en-US" altLang="zh-TW" dirty="0"/>
              <a:t>https://github.com/ryankiros/neural-storyteller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28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Generation: pixel RNN?</a:t>
            </a:r>
          </a:p>
          <a:p>
            <a:r>
              <a:rPr lang="en-US" altLang="zh-TW" dirty="0"/>
              <a:t>Conditional generation: Shawn</a:t>
            </a:r>
          </a:p>
          <a:p>
            <a:r>
              <a:rPr lang="en-US" altLang="zh-TW" dirty="0"/>
              <a:t>Attention:?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47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滑板相關詞</a:t>
            </a: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skateboarding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查看全部</a:t>
            </a: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skateboard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Dr.eye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譯典通</a:t>
            </a: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KK [ˋ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sket</a:t>
            </a:r>
            <a:r>
              <a:rPr lang="el-GR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͵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DJ [ˋ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skeitbɔ:d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665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Another application is summarization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544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Conventional reading comprehension</a:t>
            </a:r>
          </a:p>
          <a:p>
            <a:r>
              <a:rPr lang="en-US" altLang="zh-TW" dirty="0"/>
              <a:t>Find support sentences</a:t>
            </a:r>
          </a:p>
          <a:p>
            <a:r>
              <a:rPr lang="en-US" altLang="zh-TW" dirty="0"/>
              <a:t>Answering</a:t>
            </a:r>
          </a:p>
          <a:p>
            <a:r>
              <a:rPr lang="en-US" altLang="zh-TW" dirty="0"/>
              <a:t>Find the </a:t>
            </a:r>
            <a:r>
              <a:rPr lang="en-US" altLang="zh-TW" dirty="0" err="1"/>
              <a:t>suppor</a:t>
            </a:r>
            <a:r>
              <a:rPr lang="en-US" altLang="zh-TW" dirty="0"/>
              <a:t> sentence by </a:t>
            </a:r>
            <a:r>
              <a:rPr lang="en-US" altLang="zh-TW" dirty="0" err="1"/>
              <a:t>attentione</a:t>
            </a:r>
            <a:r>
              <a:rPr lang="en-US" altLang="zh-TW" dirty="0"/>
              <a:t>-based model</a:t>
            </a:r>
          </a:p>
          <a:p>
            <a:endParaRPr lang="en-US" altLang="zh-TW" dirty="0"/>
          </a:p>
          <a:p>
            <a:r>
              <a:rPr lang="en-US" altLang="zh-TW" dirty="0"/>
              <a:t>All</a:t>
            </a:r>
            <a:r>
              <a:rPr lang="en-US" altLang="zh-TW" baseline="0" dirty="0"/>
              <a:t> questions is QA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VQA is</a:t>
            </a:r>
            <a:r>
              <a:rPr lang="en-US" altLang="zh-TW" baseline="0" dirty="0"/>
              <a:t> the same, not describe here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236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Conventional reading comprehension</a:t>
            </a:r>
          </a:p>
          <a:p>
            <a:r>
              <a:rPr lang="en-US" altLang="zh-TW" dirty="0"/>
              <a:t>Find support sentences</a:t>
            </a:r>
          </a:p>
          <a:p>
            <a:r>
              <a:rPr lang="en-US" altLang="zh-TW" dirty="0"/>
              <a:t>Answering</a:t>
            </a:r>
          </a:p>
          <a:p>
            <a:r>
              <a:rPr lang="en-US" altLang="zh-TW" dirty="0"/>
              <a:t>Find the </a:t>
            </a:r>
            <a:r>
              <a:rPr lang="en-US" altLang="zh-TW" dirty="0" err="1"/>
              <a:t>suppor</a:t>
            </a:r>
            <a:r>
              <a:rPr lang="en-US" altLang="zh-TW" dirty="0"/>
              <a:t> sentence by </a:t>
            </a:r>
            <a:r>
              <a:rPr lang="en-US" altLang="zh-TW" dirty="0" err="1"/>
              <a:t>attentione</a:t>
            </a:r>
            <a:r>
              <a:rPr lang="en-US" altLang="zh-TW" dirty="0"/>
              <a:t>-based model</a:t>
            </a:r>
          </a:p>
          <a:p>
            <a:endParaRPr lang="en-US" altLang="zh-TW" dirty="0"/>
          </a:p>
          <a:p>
            <a:r>
              <a:rPr lang="en-US" altLang="zh-TW" dirty="0"/>
              <a:t>All</a:t>
            </a:r>
            <a:r>
              <a:rPr lang="en-US" altLang="zh-TW" baseline="0" dirty="0"/>
              <a:t> questions is QA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VQA is</a:t>
            </a:r>
            <a:r>
              <a:rPr lang="en-US" altLang="zh-TW" baseline="0" dirty="0"/>
              <a:t> the same, not describe here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577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范紐曼型架構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英語"/>
              </a:rPr>
              <a:t>英語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Neumann architecture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算術邏輯單元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861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806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524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428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is the different!!!!!!!!!!!!!!!!!!???????????????????????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36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Beam 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Safe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whole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http://www.thespermwhale.com/jaseweston/ram/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MMI/RL on chat-bot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22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http://www.thespermwhale.com/jaseweston/ram/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03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Exposure Bias</a:t>
            </a:r>
            <a:endParaRPr lang="zh-TW" altLang="en-US" sz="1200" dirty="0"/>
          </a:p>
          <a:p>
            <a:r>
              <a:rPr lang="en-US" altLang="zh-TW" dirty="0"/>
              <a:t>Why the name?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898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95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we do Gradient descent?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077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LEVEL TRAINING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349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http://www.thespermwhale.com/jaseweston/ram/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983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中譯「凸包」或「凸殼」。在多維空間中有一群散佈各處的點，「凸包」是包覆這群點的所有外殼當中，表面積暨容積最小的一個外殼，而最小的外殼一定是凸的。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http://www.csie.ntnu.edu.tw/~u91029/ConvexHull.html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二維平面上的凸包是一個凸多邊形，在所有點的外圍繞一圈即得凸包。另外，最頂端、最底端、最左端、最右端的點，一定是凸包上的點。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56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E.g. sentences are composed of words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81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(simply replacing words with color)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2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Wavnet</a:t>
            </a:r>
            <a:r>
              <a:rPr lang="en-US" altLang="zh-TW" dirty="0"/>
              <a:t> is the same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98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Video caption is the same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70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http://www.thespermwhale.com/jaseweston/ram/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82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Video caption is the same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52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26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3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14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73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12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54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50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35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43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6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0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708F-4132-4A67-8371-0F907EB176FA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E691-25B8-4AE3-898C-DEA4C1598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7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47" Type="http://schemas.openxmlformats.org/officeDocument/2006/relationships/image" Target="../media/image80.png"/><Relationship Id="rId12" Type="http://schemas.openxmlformats.org/officeDocument/2006/relationships/image" Target="../media/image110.png"/><Relationship Id="rId17" Type="http://schemas.openxmlformats.org/officeDocument/2006/relationships/image" Target="../media/image181.png"/><Relationship Id="rId46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45" Type="http://schemas.openxmlformats.org/officeDocument/2006/relationships/image" Target="../media/image78.png"/><Relationship Id="rId15" Type="http://schemas.openxmlformats.org/officeDocument/2006/relationships/image" Target="../media/image40.png"/><Relationship Id="rId1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png"/><Relationship Id="rId39" Type="http://schemas.openxmlformats.org/officeDocument/2006/relationships/image" Target="../media/image76.png"/><Relationship Id="rId51" Type="http://schemas.openxmlformats.org/officeDocument/2006/relationships/image" Target="../media/image40.png"/><Relationship Id="rId3" Type="http://schemas.openxmlformats.org/officeDocument/2006/relationships/image" Target="../media/image70.png"/><Relationship Id="rId42" Type="http://schemas.openxmlformats.org/officeDocument/2006/relationships/image" Target="../media/image121.png"/><Relationship Id="rId50" Type="http://schemas.openxmlformats.org/officeDocument/2006/relationships/image" Target="../media/image310.png"/><Relationship Id="rId25" Type="http://schemas.openxmlformats.org/officeDocument/2006/relationships/image" Target="../media/image60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40" Type="http://schemas.openxmlformats.org/officeDocument/2006/relationships/image" Target="../media/image77.png"/><Relationship Id="rId5" Type="http://schemas.openxmlformats.org/officeDocument/2006/relationships/image" Target="../media/image90.png"/><Relationship Id="rId49" Type="http://schemas.openxmlformats.org/officeDocument/2006/relationships/image" Target="../media/image26.png"/><Relationship Id="rId44" Type="http://schemas.openxmlformats.org/officeDocument/2006/relationships/image" Target="../media/image140.png"/><Relationship Id="rId4" Type="http://schemas.openxmlformats.org/officeDocument/2006/relationships/image" Target="../media/image82.png"/><Relationship Id="rId27" Type="http://schemas.openxmlformats.org/officeDocument/2006/relationships/image" Target="../media/image62.png"/><Relationship Id="rId43" Type="http://schemas.openxmlformats.org/officeDocument/2006/relationships/image" Target="../media/image130.png"/><Relationship Id="rId48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12" Type="http://schemas.openxmlformats.org/officeDocument/2006/relationships/image" Target="../media/image61.png"/><Relationship Id="rId25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1.png"/><Relationship Id="rId15" Type="http://schemas.openxmlformats.org/officeDocument/2006/relationships/image" Target="../media/image76.png"/><Relationship Id="rId28" Type="http://schemas.openxmlformats.org/officeDocument/2006/relationships/image" Target="../media/image40.png"/><Relationship Id="rId27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26" Type="http://schemas.openxmlformats.org/officeDocument/2006/relationships/image" Target="../media/image180.png"/><Relationship Id="rId21" Type="http://schemas.openxmlformats.org/officeDocument/2006/relationships/image" Target="../media/image94.png"/><Relationship Id="rId34" Type="http://schemas.openxmlformats.org/officeDocument/2006/relationships/image" Target="../media/image40.png"/><Relationship Id="rId7" Type="http://schemas.openxmlformats.org/officeDocument/2006/relationships/image" Target="../media/image61.png"/><Relationship Id="rId25" Type="http://schemas.openxmlformats.org/officeDocument/2006/relationships/image" Target="../media/image170.png"/><Relationship Id="rId33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93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60.png"/><Relationship Id="rId32" Type="http://schemas.openxmlformats.org/officeDocument/2006/relationships/image" Target="../media/image26.png"/><Relationship Id="rId23" Type="http://schemas.openxmlformats.org/officeDocument/2006/relationships/image" Target="../media/image150.png"/><Relationship Id="rId28" Type="http://schemas.openxmlformats.org/officeDocument/2006/relationships/image" Target="../media/image200.png"/><Relationship Id="rId19" Type="http://schemas.openxmlformats.org/officeDocument/2006/relationships/image" Target="../media/image92.png"/><Relationship Id="rId31" Type="http://schemas.openxmlformats.org/officeDocument/2006/relationships/image" Target="../media/image110.png"/><Relationship Id="rId9" Type="http://schemas.openxmlformats.org/officeDocument/2006/relationships/image" Target="../media/image77.png"/><Relationship Id="rId14" Type="http://schemas.openxmlformats.org/officeDocument/2006/relationships/image" Target="../media/image86.png"/><Relationship Id="rId22" Type="http://schemas.openxmlformats.org/officeDocument/2006/relationships/image" Target="../media/image95.png"/><Relationship Id="rId27" Type="http://schemas.openxmlformats.org/officeDocument/2006/relationships/image" Target="../media/image190.png"/><Relationship Id="rId30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10.png"/><Relationship Id="rId7" Type="http://schemas.openxmlformats.org/officeDocument/2006/relationships/image" Target="../media/image6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3.png"/><Relationship Id="rId15" Type="http://schemas.openxmlformats.org/officeDocument/2006/relationships/image" Target="../media/image310.png"/><Relationship Id="rId10" Type="http://schemas.openxmlformats.org/officeDocument/2006/relationships/image" Target="../media/image92.png"/><Relationship Id="rId9" Type="http://schemas.openxmlformats.org/officeDocument/2006/relationships/image" Target="../media/image77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27.png"/><Relationship Id="rId33" Type="http://schemas.openxmlformats.org/officeDocument/2006/relationships/image" Target="../media/image126.png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25.png"/><Relationship Id="rId37" Type="http://schemas.openxmlformats.org/officeDocument/2006/relationships/image" Target="../media/image131.png"/><Relationship Id="rId36" Type="http://schemas.openxmlformats.org/officeDocument/2006/relationships/image" Target="../media/image129.png"/><Relationship Id="rId31" Type="http://schemas.openxmlformats.org/officeDocument/2006/relationships/image" Target="../media/image124.png"/><Relationship Id="rId30" Type="http://schemas.openxmlformats.org/officeDocument/2006/relationships/image" Target="../media/image123.png"/><Relationship Id="rId35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8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41.png"/><Relationship Id="rId10" Type="http://schemas.openxmlformats.org/officeDocument/2006/relationships/image" Target="../media/image135.png"/><Relationship Id="rId4" Type="http://schemas.openxmlformats.org/officeDocument/2006/relationships/image" Target="../media/image132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50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20.png"/><Relationship Id="rId18" Type="http://schemas.openxmlformats.org/officeDocument/2006/relationships/image" Target="../media/image57.png"/><Relationship Id="rId3" Type="http://schemas.openxmlformats.org/officeDocument/2006/relationships/image" Target="../media/image410.png"/><Relationship Id="rId21" Type="http://schemas.openxmlformats.org/officeDocument/2006/relationships/image" Target="../media/image630.png"/><Relationship Id="rId7" Type="http://schemas.openxmlformats.org/officeDocument/2006/relationships/image" Target="../media/image450.png"/><Relationship Id="rId12" Type="http://schemas.openxmlformats.org/officeDocument/2006/relationships/image" Target="../media/image5100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500.png"/><Relationship Id="rId5" Type="http://schemas.openxmlformats.org/officeDocument/2006/relationships/image" Target="../media/image430.png"/><Relationship Id="rId15" Type="http://schemas.openxmlformats.org/officeDocument/2006/relationships/image" Target="../media/image41.png"/><Relationship Id="rId23" Type="http://schemas.openxmlformats.org/officeDocument/2006/relationships/image" Target="../media/image650.png"/><Relationship Id="rId10" Type="http://schemas.openxmlformats.org/officeDocument/2006/relationships/image" Target="../media/image480.png"/><Relationship Id="rId19" Type="http://schemas.openxmlformats.org/officeDocument/2006/relationships/image" Target="../media/image58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Relationship Id="rId14" Type="http://schemas.openxmlformats.org/officeDocument/2006/relationships/image" Target="../media/image530.png"/><Relationship Id="rId22" Type="http://schemas.openxmlformats.org/officeDocument/2006/relationships/image" Target="../media/image6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30.png"/><Relationship Id="rId18" Type="http://schemas.openxmlformats.org/officeDocument/2006/relationships/image" Target="../media/image700.png"/><Relationship Id="rId3" Type="http://schemas.openxmlformats.org/officeDocument/2006/relationships/image" Target="../media/image410.png"/><Relationship Id="rId21" Type="http://schemas.openxmlformats.org/officeDocument/2006/relationships/image" Target="../media/image730.png"/><Relationship Id="rId7" Type="http://schemas.openxmlformats.org/officeDocument/2006/relationships/image" Target="../media/image450.png"/><Relationship Id="rId12" Type="http://schemas.openxmlformats.org/officeDocument/2006/relationships/image" Target="../media/image520.png"/><Relationship Id="rId17" Type="http://schemas.openxmlformats.org/officeDocument/2006/relationships/image" Target="../media/image69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80.png"/><Relationship Id="rId20" Type="http://schemas.openxmlformats.org/officeDocument/2006/relationships/image" Target="../media/image720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5100.png"/><Relationship Id="rId24" Type="http://schemas.openxmlformats.org/officeDocument/2006/relationships/image" Target="../media/image44.png"/><Relationship Id="rId32" Type="http://schemas.openxmlformats.org/officeDocument/2006/relationships/image" Target="../media/image46.png"/><Relationship Id="rId5" Type="http://schemas.openxmlformats.org/officeDocument/2006/relationships/image" Target="../media/image430.png"/><Relationship Id="rId15" Type="http://schemas.openxmlformats.org/officeDocument/2006/relationships/image" Target="../media/image670.png"/><Relationship Id="rId23" Type="http://schemas.openxmlformats.org/officeDocument/2006/relationships/image" Target="../media/image43.png"/><Relationship Id="rId28" Type="http://schemas.openxmlformats.org/officeDocument/2006/relationships/image" Target="../media/image56.png"/><Relationship Id="rId10" Type="http://schemas.openxmlformats.org/officeDocument/2006/relationships/image" Target="../media/image480.png"/><Relationship Id="rId19" Type="http://schemas.openxmlformats.org/officeDocument/2006/relationships/image" Target="../media/image710.png"/><Relationship Id="rId31" Type="http://schemas.openxmlformats.org/officeDocument/2006/relationships/image" Target="../media/image45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Relationship Id="rId14" Type="http://schemas.openxmlformats.org/officeDocument/2006/relationships/image" Target="../media/image660.png"/><Relationship Id="rId22" Type="http://schemas.openxmlformats.org/officeDocument/2006/relationships/image" Target="../media/image74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7.png"/><Relationship Id="rId18" Type="http://schemas.openxmlformats.org/officeDocument/2006/relationships/image" Target="../media/image690.png"/><Relationship Id="rId26" Type="http://schemas.openxmlformats.org/officeDocument/2006/relationships/image" Target="../media/image1000.png"/><Relationship Id="rId3" Type="http://schemas.openxmlformats.org/officeDocument/2006/relationships/image" Target="../media/image410.png"/><Relationship Id="rId21" Type="http://schemas.openxmlformats.org/officeDocument/2006/relationships/image" Target="../media/image890.png"/><Relationship Id="rId7" Type="http://schemas.openxmlformats.org/officeDocument/2006/relationships/image" Target="../media/image450.png"/><Relationship Id="rId12" Type="http://schemas.openxmlformats.org/officeDocument/2006/relationships/image" Target="../media/image56.png"/><Relationship Id="rId17" Type="http://schemas.openxmlformats.org/officeDocument/2006/relationships/image" Target="../media/image680.png"/><Relationship Id="rId25" Type="http://schemas.openxmlformats.org/officeDocument/2006/relationships/image" Target="../media/image98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670.png"/><Relationship Id="rId20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55.png"/><Relationship Id="rId24" Type="http://schemas.openxmlformats.org/officeDocument/2006/relationships/image" Target="../media/image970.png"/><Relationship Id="rId5" Type="http://schemas.openxmlformats.org/officeDocument/2006/relationships/image" Target="../media/image430.png"/><Relationship Id="rId15" Type="http://schemas.openxmlformats.org/officeDocument/2006/relationships/image" Target="../media/image660.png"/><Relationship Id="rId23" Type="http://schemas.openxmlformats.org/officeDocument/2006/relationships/image" Target="../media/image910.png"/><Relationship Id="rId10" Type="http://schemas.openxmlformats.org/officeDocument/2006/relationships/image" Target="../media/image480.png"/><Relationship Id="rId19" Type="http://schemas.openxmlformats.org/officeDocument/2006/relationships/image" Target="../media/image87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Relationship Id="rId14" Type="http://schemas.openxmlformats.org/officeDocument/2006/relationships/image" Target="../media/image58.png"/><Relationship Id="rId22" Type="http://schemas.openxmlformats.org/officeDocument/2006/relationships/image" Target="../media/image9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88.png"/><Relationship Id="rId18" Type="http://schemas.openxmlformats.org/officeDocument/2006/relationships/image" Target="../media/image103.png"/><Relationship Id="rId3" Type="http://schemas.openxmlformats.org/officeDocument/2006/relationships/image" Target="../media/image48.png"/><Relationship Id="rId7" Type="http://schemas.openxmlformats.org/officeDocument/2006/relationships/image" Target="../media/image73.png"/><Relationship Id="rId12" Type="http://schemas.openxmlformats.org/officeDocument/2006/relationships/image" Target="../media/image87.png"/><Relationship Id="rId17" Type="http://schemas.openxmlformats.org/officeDocument/2006/relationships/image" Target="../media/image98.png"/><Relationship Id="rId2" Type="http://schemas.openxmlformats.org/officeDocument/2006/relationships/image" Target="../media/image42.png"/><Relationship Id="rId16" Type="http://schemas.openxmlformats.org/officeDocument/2006/relationships/image" Target="../media/image97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85.png"/><Relationship Id="rId5" Type="http://schemas.openxmlformats.org/officeDocument/2006/relationships/image" Target="../media/image71.png"/><Relationship Id="rId15" Type="http://schemas.openxmlformats.org/officeDocument/2006/relationships/image" Target="../media/image91.png"/><Relationship Id="rId10" Type="http://schemas.openxmlformats.org/officeDocument/2006/relationships/image" Target="../media/image84.png"/><Relationship Id="rId19" Type="http://schemas.openxmlformats.org/officeDocument/2006/relationships/image" Target="../media/image104.png"/><Relationship Id="rId4" Type="http://schemas.openxmlformats.org/officeDocument/2006/relationships/image" Target="../media/image69.png"/><Relationship Id="rId9" Type="http://schemas.openxmlformats.org/officeDocument/2006/relationships/image" Target="../media/image83.png"/><Relationship Id="rId1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13" Type="http://schemas.openxmlformats.org/officeDocument/2006/relationships/image" Target="../media/image521.png"/><Relationship Id="rId3" Type="http://schemas.openxmlformats.org/officeDocument/2006/relationships/image" Target="../media/image66.png"/><Relationship Id="rId7" Type="http://schemas.openxmlformats.org/officeDocument/2006/relationships/image" Target="../media/image461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11" Type="http://schemas.openxmlformats.org/officeDocument/2006/relationships/image" Target="../media/image501.png"/><Relationship Id="rId5" Type="http://schemas.openxmlformats.org/officeDocument/2006/relationships/image" Target="../media/image106.png"/><Relationship Id="rId10" Type="http://schemas.openxmlformats.org/officeDocument/2006/relationships/image" Target="../media/image481.png"/><Relationship Id="rId4" Type="http://schemas.openxmlformats.org/officeDocument/2006/relationships/image" Target="../media/image10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Conditional Generation by RNN &amp; Attention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Lee</a:t>
            </a:r>
          </a:p>
          <a:p>
            <a:r>
              <a:rPr lang="zh-TW" altLang="en-US" sz="4400" dirty="0"/>
              <a:t>李宏毅</a:t>
            </a:r>
            <a:endParaRPr lang="en-US" altLang="zh-TW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9307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Represent the input condition as a vector, and consider the vector as the input of RNN generator</a:t>
            </a:r>
            <a:endParaRPr lang="zh-TW" altLang="en-US" sz="2400" dirty="0"/>
          </a:p>
          <a:p>
            <a:r>
              <a:rPr lang="en-US" altLang="zh-TW" sz="2400" dirty="0"/>
              <a:t>E.g. Machine translation / Chat-bot</a:t>
            </a: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076552" y="4421964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35476" y="44219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105579" y="5425698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3973358" y="54135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23830" y="55131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3878317" y="55131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sp>
        <p:nvSpPr>
          <p:cNvPr id="40" name="矩形 39"/>
          <p:cNvSpPr/>
          <p:nvPr/>
        </p:nvSpPr>
        <p:spPr>
          <a:xfrm>
            <a:off x="2034181" y="54135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1952432" y="55131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器</a:t>
            </a:r>
          </a:p>
        </p:txBody>
      </p:sp>
      <p:sp>
        <p:nvSpPr>
          <p:cNvPr id="41" name="矩形 40"/>
          <p:cNvSpPr/>
          <p:nvPr/>
        </p:nvSpPr>
        <p:spPr>
          <a:xfrm>
            <a:off x="2996428" y="54135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908033" y="55131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學</a:t>
            </a:r>
          </a:p>
        </p:txBody>
      </p:sp>
      <p:cxnSp>
        <p:nvCxnSpPr>
          <p:cNvPr id="57" name="直線單箭頭接點 56"/>
          <p:cNvCxnSpPr/>
          <p:nvPr/>
        </p:nvCxnSpPr>
        <p:spPr>
          <a:xfrm>
            <a:off x="1556518" y="479555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1325303" y="50601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4205935" y="50601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3222359" y="50601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2266758" y="50601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2997887" y="44219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6" name="直線單箭頭接點 65"/>
          <p:cNvCxnSpPr/>
          <p:nvPr/>
        </p:nvCxnSpPr>
        <p:spPr>
          <a:xfrm>
            <a:off x="2518929" y="479555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3982791" y="44219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8" name="直線單箭頭接點 67"/>
          <p:cNvCxnSpPr/>
          <p:nvPr/>
        </p:nvCxnSpPr>
        <p:spPr>
          <a:xfrm>
            <a:off x="3503833" y="479555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058726" y="3261553"/>
            <a:ext cx="253944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Information of the whole sentences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4067730" y="6184074"/>
            <a:ext cx="1767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ff4"/>
              </a:rPr>
              <a:t>Jointly train</a:t>
            </a:r>
            <a:endParaRPr lang="en-US" altLang="zh-TW" sz="2400" b="0" i="0" dirty="0">
              <a:solidFill>
                <a:srgbClr val="FF0000"/>
              </a:solidFill>
              <a:effectLst/>
              <a:latin typeface="ff4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959209" y="3261553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6917729" y="2448754"/>
            <a:ext cx="461665" cy="1413164"/>
            <a:chOff x="2700170" y="5157068"/>
            <a:chExt cx="461665" cy="1413164"/>
          </a:xfrm>
        </p:grpSpPr>
        <p:sp>
          <p:nvSpPr>
            <p:cNvPr id="61" name="矩形 6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2" name="文字方塊 6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5905693" y="2462005"/>
            <a:ext cx="461665" cy="1413164"/>
            <a:chOff x="1417239" y="5157069"/>
            <a:chExt cx="461665" cy="1413164"/>
          </a:xfrm>
        </p:grpSpPr>
        <p:sp>
          <p:nvSpPr>
            <p:cNvPr id="69" name="矩形 68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0" name="文字方塊 69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1" name="直線單箭頭接點 70"/>
          <p:cNvCxnSpPr/>
          <p:nvPr/>
        </p:nvCxnSpPr>
        <p:spPr>
          <a:xfrm flipV="1">
            <a:off x="6132092" y="3913992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7132092" y="3913992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5899516" y="4253783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6899516" y="4262412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5" name="直線單箭頭接點 74"/>
          <p:cNvCxnSpPr/>
          <p:nvPr/>
        </p:nvCxnSpPr>
        <p:spPr>
          <a:xfrm>
            <a:off x="6390149" y="4573180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7412094" y="4573180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手繪多邊形 26"/>
          <p:cNvSpPr/>
          <p:nvPr/>
        </p:nvSpPr>
        <p:spPr>
          <a:xfrm>
            <a:off x="6378699" y="3255920"/>
            <a:ext cx="685800" cy="1921662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644525" y="1858433"/>
                  <a:pt x="685800" y="1739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手繪多邊形 102"/>
          <p:cNvSpPr/>
          <p:nvPr/>
        </p:nvSpPr>
        <p:spPr>
          <a:xfrm>
            <a:off x="7407147" y="3255920"/>
            <a:ext cx="685800" cy="1921662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644525" y="1858433"/>
                  <a:pt x="685800" y="1739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8" name="群組 87"/>
          <p:cNvGrpSpPr/>
          <p:nvPr/>
        </p:nvGrpSpPr>
        <p:grpSpPr>
          <a:xfrm>
            <a:off x="7947180" y="2461721"/>
            <a:ext cx="461665" cy="1413164"/>
            <a:chOff x="2700170" y="5157068"/>
            <a:chExt cx="461665" cy="1413164"/>
          </a:xfrm>
        </p:grpSpPr>
        <p:sp>
          <p:nvSpPr>
            <p:cNvPr id="89" name="矩形 88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0" name="文字方塊 89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1" name="直線單箭頭接點 90"/>
          <p:cNvCxnSpPr/>
          <p:nvPr/>
        </p:nvCxnSpPr>
        <p:spPr>
          <a:xfrm flipV="1">
            <a:off x="8161543" y="3926959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7928967" y="4275379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5" name="矩形 104"/>
          <p:cNvSpPr/>
          <p:nvPr/>
        </p:nvSpPr>
        <p:spPr>
          <a:xfrm>
            <a:off x="5903003" y="530073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6" name="直線單箭頭接點 105"/>
          <p:cNvCxnSpPr>
            <a:cxnSpLocks/>
          </p:cNvCxnSpPr>
          <p:nvPr/>
        </p:nvCxnSpPr>
        <p:spPr>
          <a:xfrm flipV="1">
            <a:off x="6132092" y="486822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/>
          <p:cNvSpPr/>
          <p:nvPr/>
        </p:nvSpPr>
        <p:spPr>
          <a:xfrm>
            <a:off x="6917729" y="5313697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8" name="直線單箭頭接點 107"/>
          <p:cNvCxnSpPr>
            <a:cxnSpLocks/>
          </p:cNvCxnSpPr>
          <p:nvPr/>
        </p:nvCxnSpPr>
        <p:spPr>
          <a:xfrm flipV="1">
            <a:off x="7146818" y="4881193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7947180" y="5326664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0" name="直線單箭頭接點 109"/>
          <p:cNvCxnSpPr>
            <a:cxnSpLocks/>
          </p:cNvCxnSpPr>
          <p:nvPr/>
        </p:nvCxnSpPr>
        <p:spPr>
          <a:xfrm flipV="1">
            <a:off x="8176269" y="4894160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 flipV="1">
            <a:off x="4199816" y="4097617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箭號: 向右 6"/>
          <p:cNvSpPr/>
          <p:nvPr/>
        </p:nvSpPr>
        <p:spPr>
          <a:xfrm>
            <a:off x="3577479" y="3479600"/>
            <a:ext cx="406337" cy="426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701215" y="6124662"/>
            <a:ext cx="205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Encoder</a:t>
            </a:r>
            <a:endParaRPr lang="zh-TW" altLang="en-US" sz="2800" b="1" i="1" u="sng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6103359" y="6124662"/>
            <a:ext cx="205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Decoder</a:t>
            </a:r>
            <a:endParaRPr lang="zh-TW" altLang="en-US" sz="2800" b="1" i="1" u="sng" dirty="0"/>
          </a:p>
        </p:txBody>
      </p:sp>
      <p:cxnSp>
        <p:nvCxnSpPr>
          <p:cNvPr id="17" name="直線單箭頭接點 16"/>
          <p:cNvCxnSpPr>
            <a:stCxn id="55" idx="3"/>
          </p:cNvCxnSpPr>
          <p:nvPr/>
        </p:nvCxnSpPr>
        <p:spPr>
          <a:xfrm flipV="1">
            <a:off x="5835435" y="6414906"/>
            <a:ext cx="52739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/>
          <p:cNvCxnSpPr>
            <a:cxnSpLocks/>
          </p:cNvCxnSpPr>
          <p:nvPr/>
        </p:nvCxnSpPr>
        <p:spPr>
          <a:xfrm flipH="1" flipV="1">
            <a:off x="3536108" y="6414906"/>
            <a:ext cx="52739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89000" y="3154017"/>
            <a:ext cx="3784600" cy="30229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 113"/>
          <p:cNvSpPr/>
          <p:nvPr/>
        </p:nvSpPr>
        <p:spPr>
          <a:xfrm>
            <a:off x="5714056" y="2337251"/>
            <a:ext cx="2819594" cy="38494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254828" y="533400"/>
            <a:ext cx="2533572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Sequence-to-sequence learning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 rot="5400000">
            <a:off x="5441826" y="2942011"/>
            <a:ext cx="14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machine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 rot="5400000">
            <a:off x="6443524" y="2916989"/>
            <a:ext cx="14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learning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 rot="5400000">
            <a:off x="7487945" y="2972534"/>
            <a:ext cx="14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. (period)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07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9" grpId="0" animBg="1"/>
      <p:bldP spid="42" grpId="0" animBg="1"/>
      <p:bldP spid="22" grpId="0"/>
      <p:bldP spid="47" grpId="0"/>
      <p:bldP spid="40" grpId="0" animBg="1"/>
      <p:bldP spid="45" grpId="0"/>
      <p:bldP spid="41" grpId="0" animBg="1"/>
      <p:bldP spid="46" grpId="0"/>
      <p:bldP spid="65" grpId="0" animBg="1"/>
      <p:bldP spid="67" grpId="0" animBg="1"/>
      <p:bldP spid="16" grpId="0" animBg="1"/>
      <p:bldP spid="55" grpId="0"/>
      <p:bldP spid="59" grpId="0" animBg="1"/>
      <p:bldP spid="105" grpId="0" animBg="1"/>
      <p:bldP spid="107" grpId="0" animBg="1"/>
      <p:bldP spid="109" grpId="0" animBg="1"/>
      <p:bldP spid="7" grpId="0" animBg="1"/>
      <p:bldP spid="10" grpId="0"/>
      <p:bldP spid="112" grpId="0"/>
      <p:bldP spid="18" grpId="0" animBg="1"/>
      <p:bldP spid="114" grpId="0" animBg="1"/>
      <p:bldP spid="19" grpId="0" animBg="1"/>
      <p:bldP spid="77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Conditional Generation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" y="1780405"/>
            <a:ext cx="8749843" cy="392891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118238" y="5532976"/>
            <a:ext cx="221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U: Hi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67526" y="1933019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U: Hi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67526" y="2345573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M: Hi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67526" y="152046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M: Hello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611413" y="1290184"/>
            <a:ext cx="221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M: Hi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92476" y="5602226"/>
            <a:ext cx="221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M: Hello</a:t>
            </a:r>
            <a:endParaRPr lang="zh-TW" altLang="en-US" sz="2400" dirty="0"/>
          </a:p>
        </p:txBody>
      </p:sp>
      <p:sp>
        <p:nvSpPr>
          <p:cNvPr id="12" name="TextBox 4"/>
          <p:cNvSpPr txBox="1"/>
          <p:nvPr/>
        </p:nvSpPr>
        <p:spPr>
          <a:xfrm>
            <a:off x="89452" y="6076070"/>
            <a:ext cx="905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Serban</a:t>
            </a:r>
            <a:r>
              <a:rPr lang="en-US" dirty="0"/>
              <a:t>, Iulian V., Alessandro </a:t>
            </a:r>
            <a:r>
              <a:rPr lang="en-US" dirty="0" err="1"/>
              <a:t>Sordoni</a:t>
            </a:r>
            <a:r>
              <a:rPr lang="en-US" dirty="0"/>
              <a:t>, </a:t>
            </a:r>
            <a:r>
              <a:rPr lang="en-US" dirty="0" err="1"/>
              <a:t>Yoshua</a:t>
            </a:r>
            <a:r>
              <a:rPr lang="en-US" dirty="0"/>
              <a:t> Bengio, Aaron </a:t>
            </a:r>
            <a:r>
              <a:rPr lang="en-US" dirty="0" err="1"/>
              <a:t>Courville</a:t>
            </a:r>
            <a:r>
              <a:rPr lang="en-US" dirty="0"/>
              <a:t>, and Joelle </a:t>
            </a:r>
            <a:r>
              <a:rPr lang="en-US" dirty="0" err="1"/>
              <a:t>Pineau</a:t>
            </a:r>
            <a:r>
              <a:rPr lang="en-US" dirty="0"/>
              <a:t>, 2015 "Building End-To-End Dialogue Systems Using Generative Hierarchical Neural Network Models.</a:t>
            </a:r>
          </a:p>
        </p:txBody>
      </p:sp>
      <p:sp>
        <p:nvSpPr>
          <p:cNvPr id="17" name="矩形 16"/>
          <p:cNvSpPr/>
          <p:nvPr/>
        </p:nvSpPr>
        <p:spPr>
          <a:xfrm>
            <a:off x="977465" y="2807238"/>
            <a:ext cx="5295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https://www.youtube.com/watch?v=e2MpOmyQJw4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641737" y="1734040"/>
            <a:ext cx="333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Need to consider longer context during chatting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-171174" y="3248944"/>
            <a:ext cx="5075583" cy="232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745421" y="3381419"/>
            <a:ext cx="5075583" cy="90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4" descr="相關圖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51" y="1206014"/>
            <a:ext cx="529533" cy="5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Attention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Dynamic Conditional Generation</a:t>
            </a:r>
            <a:endParaRPr lang="zh-TW" altLang="en-US" sz="28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7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Dynamic Conditional Generation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42167" y="3423799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201091" y="3423798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271194" y="442753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138973" y="441541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189445" y="451495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043932" y="451495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sp>
        <p:nvSpPr>
          <p:cNvPr id="40" name="矩形 39"/>
          <p:cNvSpPr/>
          <p:nvPr/>
        </p:nvSpPr>
        <p:spPr>
          <a:xfrm>
            <a:off x="2199796" y="441541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118047" y="451495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器</a:t>
            </a:r>
          </a:p>
        </p:txBody>
      </p:sp>
      <p:sp>
        <p:nvSpPr>
          <p:cNvPr id="41" name="矩形 40"/>
          <p:cNvSpPr/>
          <p:nvPr/>
        </p:nvSpPr>
        <p:spPr>
          <a:xfrm>
            <a:off x="3162043" y="441541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073648" y="451495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學</a:t>
            </a:r>
          </a:p>
        </p:txBody>
      </p:sp>
      <p:cxnSp>
        <p:nvCxnSpPr>
          <p:cNvPr id="57" name="直線單箭頭接點 56"/>
          <p:cNvCxnSpPr/>
          <p:nvPr/>
        </p:nvCxnSpPr>
        <p:spPr>
          <a:xfrm>
            <a:off x="1722133" y="3797385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1490918" y="40619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4371550" y="40619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3387974" y="40619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2432373" y="40619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163502" y="3423798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6" name="直線單箭頭接點 65"/>
          <p:cNvCxnSpPr/>
          <p:nvPr/>
        </p:nvCxnSpPr>
        <p:spPr>
          <a:xfrm>
            <a:off x="2684544" y="3797385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148406" y="3423798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8" name="直線單箭頭接點 67"/>
          <p:cNvCxnSpPr/>
          <p:nvPr/>
        </p:nvCxnSpPr>
        <p:spPr>
          <a:xfrm>
            <a:off x="3669448" y="3797385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224341" y="2263388"/>
            <a:ext cx="253944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Information of the whole sentences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4124824" y="226338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6715580" y="2248741"/>
            <a:ext cx="461665" cy="1413164"/>
            <a:chOff x="2700170" y="5157068"/>
            <a:chExt cx="461665" cy="1413164"/>
          </a:xfrm>
        </p:grpSpPr>
        <p:sp>
          <p:nvSpPr>
            <p:cNvPr id="61" name="矩形 6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2" name="文字方塊 6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5703544" y="2261992"/>
            <a:ext cx="461665" cy="1413164"/>
            <a:chOff x="1417239" y="5157069"/>
            <a:chExt cx="461665" cy="1413164"/>
          </a:xfrm>
        </p:grpSpPr>
        <p:sp>
          <p:nvSpPr>
            <p:cNvPr id="69" name="矩形 68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0" name="文字方塊 69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1" name="直線單箭頭接點 70"/>
          <p:cNvCxnSpPr/>
          <p:nvPr/>
        </p:nvCxnSpPr>
        <p:spPr>
          <a:xfrm flipV="1">
            <a:off x="5929943" y="3713979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6929943" y="3713979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5697367" y="4053770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6697367" y="4062399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5" name="直線單箭頭接點 74"/>
          <p:cNvCxnSpPr/>
          <p:nvPr/>
        </p:nvCxnSpPr>
        <p:spPr>
          <a:xfrm>
            <a:off x="6188000" y="43731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7209945" y="43731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手繪多邊形 26"/>
          <p:cNvSpPr/>
          <p:nvPr/>
        </p:nvSpPr>
        <p:spPr>
          <a:xfrm>
            <a:off x="6176550" y="3055907"/>
            <a:ext cx="685800" cy="1921662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644525" y="1858433"/>
                  <a:pt x="685800" y="1739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手繪多邊形 102"/>
          <p:cNvSpPr/>
          <p:nvPr/>
        </p:nvSpPr>
        <p:spPr>
          <a:xfrm>
            <a:off x="7204998" y="3055907"/>
            <a:ext cx="685800" cy="1921662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644525" y="1858433"/>
                  <a:pt x="685800" y="1739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8" name="群組 87"/>
          <p:cNvGrpSpPr/>
          <p:nvPr/>
        </p:nvGrpSpPr>
        <p:grpSpPr>
          <a:xfrm>
            <a:off x="7745031" y="2261708"/>
            <a:ext cx="461665" cy="1413164"/>
            <a:chOff x="2700170" y="5157068"/>
            <a:chExt cx="461665" cy="1413164"/>
          </a:xfrm>
        </p:grpSpPr>
        <p:sp>
          <p:nvSpPr>
            <p:cNvPr id="89" name="矩形 88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0" name="文字方塊 89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1" name="直線單箭頭接點 90"/>
          <p:cNvCxnSpPr/>
          <p:nvPr/>
        </p:nvCxnSpPr>
        <p:spPr>
          <a:xfrm flipV="1">
            <a:off x="7959394" y="37269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7726818" y="4075366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5" name="矩形 104"/>
          <p:cNvSpPr/>
          <p:nvPr/>
        </p:nvSpPr>
        <p:spPr>
          <a:xfrm>
            <a:off x="5700854" y="5100717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6" name="直線單箭頭接點 105"/>
          <p:cNvCxnSpPr>
            <a:cxnSpLocks/>
          </p:cNvCxnSpPr>
          <p:nvPr/>
        </p:nvCxnSpPr>
        <p:spPr>
          <a:xfrm flipV="1">
            <a:off x="5929943" y="4668213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/>
          <p:cNvSpPr/>
          <p:nvPr/>
        </p:nvSpPr>
        <p:spPr>
          <a:xfrm>
            <a:off x="6715580" y="5113684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8" name="直線單箭頭接點 107"/>
          <p:cNvCxnSpPr>
            <a:cxnSpLocks/>
          </p:cNvCxnSpPr>
          <p:nvPr/>
        </p:nvCxnSpPr>
        <p:spPr>
          <a:xfrm flipV="1">
            <a:off x="6944669" y="4681180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7745031" y="5126651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0" name="直線單箭頭接點 109"/>
          <p:cNvCxnSpPr>
            <a:cxnSpLocks/>
          </p:cNvCxnSpPr>
          <p:nvPr/>
        </p:nvCxnSpPr>
        <p:spPr>
          <a:xfrm flipV="1">
            <a:off x="7974120" y="4694147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 flipV="1">
            <a:off x="4365431" y="3099452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箭號: 向右 6"/>
          <p:cNvSpPr/>
          <p:nvPr/>
        </p:nvSpPr>
        <p:spPr>
          <a:xfrm>
            <a:off x="3743094" y="2481435"/>
            <a:ext cx="406337" cy="426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21688" y="1553539"/>
            <a:ext cx="205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Encoder</a:t>
            </a:r>
            <a:endParaRPr lang="zh-TW" altLang="en-US" sz="2800" b="1" i="1" u="sng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5889858" y="1563343"/>
            <a:ext cx="205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Decoder</a:t>
            </a:r>
            <a:endParaRPr lang="zh-TW" altLang="en-US" sz="2800" b="1" i="1" u="sng" dirty="0"/>
          </a:p>
        </p:txBody>
      </p:sp>
      <p:sp>
        <p:nvSpPr>
          <p:cNvPr id="18" name="矩形 17"/>
          <p:cNvSpPr/>
          <p:nvPr/>
        </p:nvSpPr>
        <p:spPr>
          <a:xfrm>
            <a:off x="1054615" y="2155852"/>
            <a:ext cx="3784600" cy="30229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 113"/>
          <p:cNvSpPr/>
          <p:nvPr/>
        </p:nvSpPr>
        <p:spPr>
          <a:xfrm>
            <a:off x="5511907" y="2137238"/>
            <a:ext cx="2819594" cy="38494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 rot="5400000">
            <a:off x="5239677" y="2741998"/>
            <a:ext cx="14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machine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 rot="5400000">
            <a:off x="6241375" y="2716976"/>
            <a:ext cx="14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learning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 rot="5400000">
            <a:off x="7285796" y="2772521"/>
            <a:ext cx="14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. (period)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68640" y="5331111"/>
                <a:ext cx="360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40" y="5331111"/>
                <a:ext cx="360996" cy="369332"/>
              </a:xfrm>
              <a:prstGeom prst="rect">
                <a:avLst/>
              </a:prstGeom>
              <a:blipFill>
                <a:blip r:embed="rId3"/>
                <a:stretch>
                  <a:fillRect l="-10000" t="-1667" r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6775064" y="5331111"/>
                <a:ext cx="3676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064" y="5331111"/>
                <a:ext cx="367601" cy="369332"/>
              </a:xfrm>
              <a:prstGeom prst="rect">
                <a:avLst/>
              </a:prstGeom>
              <a:blipFill>
                <a:blip r:embed="rId4"/>
                <a:stretch>
                  <a:fillRect l="-9836" t="-1667" r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7772454" y="5327620"/>
                <a:ext cx="3676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54" y="5327620"/>
                <a:ext cx="367601" cy="369332"/>
              </a:xfrm>
              <a:prstGeom prst="rect">
                <a:avLst/>
              </a:prstGeom>
              <a:blipFill>
                <a:blip r:embed="rId5"/>
                <a:stretch>
                  <a:fillRect l="-10000" r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弧 7"/>
          <p:cNvSpPr/>
          <p:nvPr/>
        </p:nvSpPr>
        <p:spPr>
          <a:xfrm rot="5400000">
            <a:off x="1828838" y="4524742"/>
            <a:ext cx="314282" cy="1445249"/>
          </a:xfrm>
          <a:prstGeom prst="rightBrace">
            <a:avLst>
              <a:gd name="adj1" fmla="val 467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右大括弧 82"/>
          <p:cNvSpPr/>
          <p:nvPr/>
        </p:nvSpPr>
        <p:spPr>
          <a:xfrm rot="5400000">
            <a:off x="3727527" y="4531417"/>
            <a:ext cx="314282" cy="1445249"/>
          </a:xfrm>
          <a:prstGeom prst="rightBrace">
            <a:avLst>
              <a:gd name="adj1" fmla="val 467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: 圖案 8"/>
          <p:cNvSpPr/>
          <p:nvPr/>
        </p:nvSpPr>
        <p:spPr>
          <a:xfrm>
            <a:off x="1993900" y="5499100"/>
            <a:ext cx="3980802" cy="961487"/>
          </a:xfrm>
          <a:custGeom>
            <a:avLst/>
            <a:gdLst>
              <a:gd name="connsiteX0" fmla="*/ 0 w 3924300"/>
              <a:gd name="connsiteY0" fmla="*/ 0 h 961487"/>
              <a:gd name="connsiteX1" fmla="*/ 571500 w 3924300"/>
              <a:gd name="connsiteY1" fmla="*/ 698500 h 961487"/>
              <a:gd name="connsiteX2" fmla="*/ 3086100 w 3924300"/>
              <a:gd name="connsiteY2" fmla="*/ 952500 h 961487"/>
              <a:gd name="connsiteX3" fmla="*/ 3924300 w 3924300"/>
              <a:gd name="connsiteY3" fmla="*/ 419100 h 96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961487">
                <a:moveTo>
                  <a:pt x="0" y="0"/>
                </a:moveTo>
                <a:cubicBezTo>
                  <a:pt x="28575" y="269875"/>
                  <a:pt x="57150" y="539750"/>
                  <a:pt x="571500" y="698500"/>
                </a:cubicBezTo>
                <a:cubicBezTo>
                  <a:pt x="1085850" y="857250"/>
                  <a:pt x="2527300" y="999067"/>
                  <a:pt x="3086100" y="952500"/>
                </a:cubicBezTo>
                <a:cubicBezTo>
                  <a:pt x="3644900" y="905933"/>
                  <a:pt x="3784600" y="662516"/>
                  <a:pt x="3924300" y="4191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/>
          <p:cNvSpPr/>
          <p:nvPr/>
        </p:nvSpPr>
        <p:spPr>
          <a:xfrm>
            <a:off x="3884668" y="5396226"/>
            <a:ext cx="3060001" cy="1186276"/>
          </a:xfrm>
          <a:custGeom>
            <a:avLst/>
            <a:gdLst>
              <a:gd name="connsiteX0" fmla="*/ 0 w 3124200"/>
              <a:gd name="connsiteY0" fmla="*/ 0 h 1122998"/>
              <a:gd name="connsiteX1" fmla="*/ 457200 w 3124200"/>
              <a:gd name="connsiteY1" fmla="*/ 736600 h 1122998"/>
              <a:gd name="connsiteX2" fmla="*/ 2387600 w 3124200"/>
              <a:gd name="connsiteY2" fmla="*/ 1117600 h 1122998"/>
              <a:gd name="connsiteX3" fmla="*/ 3124200 w 3124200"/>
              <a:gd name="connsiteY3" fmla="*/ 469900 h 112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1122998">
                <a:moveTo>
                  <a:pt x="0" y="0"/>
                </a:moveTo>
                <a:cubicBezTo>
                  <a:pt x="29633" y="275166"/>
                  <a:pt x="59267" y="550333"/>
                  <a:pt x="457200" y="736600"/>
                </a:cubicBezTo>
                <a:cubicBezTo>
                  <a:pt x="855133" y="922867"/>
                  <a:pt x="1943100" y="1162050"/>
                  <a:pt x="2387600" y="1117600"/>
                </a:cubicBezTo>
                <a:cubicBezTo>
                  <a:pt x="2832100" y="1073150"/>
                  <a:pt x="2978150" y="771525"/>
                  <a:pt x="3124200" y="469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7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82" grpId="0"/>
      <p:bldP spid="8" grpId="0" animBg="1"/>
      <p:bldP spid="83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Translation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p:grpSp>
        <p:nvGrpSpPr>
          <p:cNvPr id="31" name="群組 30"/>
          <p:cNvGrpSpPr/>
          <p:nvPr/>
        </p:nvGrpSpPr>
        <p:grpSpPr>
          <a:xfrm>
            <a:off x="4588350" y="3533404"/>
            <a:ext cx="466326" cy="605814"/>
            <a:chOff x="4412633" y="3044001"/>
            <a:chExt cx="466326" cy="605814"/>
          </a:xfrm>
        </p:grpSpPr>
        <p:sp>
          <p:nvSpPr>
            <p:cNvPr id="25" name="矩形 24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1475" t="-1667" r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群組 37"/>
          <p:cNvGrpSpPr/>
          <p:nvPr/>
        </p:nvGrpSpPr>
        <p:grpSpPr>
          <a:xfrm>
            <a:off x="929496" y="4922939"/>
            <a:ext cx="3541193" cy="1659556"/>
            <a:chOff x="929496" y="4922939"/>
            <a:chExt cx="3541193" cy="1659556"/>
          </a:xfrm>
        </p:grpSpPr>
        <p:sp>
          <p:nvSpPr>
            <p:cNvPr id="4" name="矩形 3"/>
            <p:cNvSpPr/>
            <p:nvPr/>
          </p:nvSpPr>
          <p:spPr>
            <a:xfrm>
              <a:off x="1011245" y="4928716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970169" y="492871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1011245" y="591702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3937080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2949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機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842039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習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968875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88712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931122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42727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1476697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V="1">
              <a:off x="1245482" y="556881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V="1">
              <a:off x="415514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315705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2201451" y="557170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2932580" y="4948034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2439108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3917484" y="492293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3424012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9355" r="-8065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矩形 31"/>
          <p:cNvSpPr/>
          <p:nvPr/>
        </p:nvSpPr>
        <p:spPr>
          <a:xfrm>
            <a:off x="675787" y="3546999"/>
            <a:ext cx="1110362" cy="5544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025330" y="2586398"/>
                <a:ext cx="40459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30" y="2586398"/>
                <a:ext cx="404598" cy="375872"/>
              </a:xfrm>
              <a:prstGeom prst="rect">
                <a:avLst/>
              </a:prstGeom>
              <a:blipFill rotWithShape="0">
                <a:blip r:embed="rId16"/>
                <a:stretch>
                  <a:fillRect l="-8955" r="-597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>
            <a:stCxn id="4" idx="0"/>
            <a:endCxn id="32" idx="2"/>
          </p:cNvCxnSpPr>
          <p:nvPr/>
        </p:nvCxnSpPr>
        <p:spPr>
          <a:xfrm flipH="1" flipV="1">
            <a:off x="1230968" y="4101424"/>
            <a:ext cx="11110" cy="8272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25" idx="1"/>
            <a:endCxn id="32" idx="3"/>
          </p:cNvCxnSpPr>
          <p:nvPr/>
        </p:nvCxnSpPr>
        <p:spPr>
          <a:xfrm flipH="1" flipV="1">
            <a:off x="1786149" y="3824212"/>
            <a:ext cx="2802201" cy="12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1216454" y="3035215"/>
            <a:ext cx="0" cy="4812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5339130" y="4328147"/>
            <a:ext cx="304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Cosine similarity of z and h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339424" y="5238753"/>
            <a:ext cx="365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Small NN whose input is z and h, output a scalar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5356698" y="6204686"/>
                <a:ext cx="3041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𝑊𝑧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698" y="6204686"/>
                <a:ext cx="3041650" cy="461665"/>
              </a:xfrm>
              <a:prstGeom prst="rect">
                <a:avLst/>
              </a:prstGeom>
              <a:blipFill>
                <a:blip r:embed="rId17"/>
                <a:stretch>
                  <a:fillRect l="-2806" t="-6579" b="-2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/>
          <p:cNvSpPr txBox="1"/>
          <p:nvPr/>
        </p:nvSpPr>
        <p:spPr>
          <a:xfrm>
            <a:off x="5170493" y="3725423"/>
            <a:ext cx="28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Design by yourself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5730386" y="3011907"/>
            <a:ext cx="2784964" cy="554425"/>
            <a:chOff x="5508295" y="2279830"/>
            <a:chExt cx="2784964" cy="554425"/>
          </a:xfrm>
        </p:grpSpPr>
        <p:sp>
          <p:nvSpPr>
            <p:cNvPr id="42" name="文字方塊 41"/>
            <p:cNvSpPr txBox="1"/>
            <p:nvPr/>
          </p:nvSpPr>
          <p:spPr>
            <a:xfrm>
              <a:off x="5508295" y="2307553"/>
              <a:ext cx="2784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What is                     ? </a:t>
              </a:r>
              <a:endParaRPr lang="zh-TW" altLang="en-US" sz="24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6665453" y="2279830"/>
              <a:ext cx="1110362" cy="5544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match</a:t>
              </a:r>
              <a:endParaRPr lang="zh-TW" altLang="en-US" sz="2400" dirty="0"/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5406278" y="1201221"/>
            <a:ext cx="2170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Jointly learned with other part of the network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7598379" y="886694"/>
            <a:ext cx="1020179" cy="1877862"/>
            <a:chOff x="7418531" y="1887326"/>
            <a:chExt cx="1020179" cy="1877862"/>
          </a:xfrm>
        </p:grpSpPr>
        <p:sp>
          <p:nvSpPr>
            <p:cNvPr id="49" name="矩形 48"/>
            <p:cNvSpPr/>
            <p:nvPr/>
          </p:nvSpPr>
          <p:spPr>
            <a:xfrm>
              <a:off x="7418531" y="2536299"/>
              <a:ext cx="1020179" cy="5544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match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/>
                <p:cNvSpPr txBox="1"/>
                <p:nvPr/>
              </p:nvSpPr>
              <p:spPr>
                <a:xfrm>
                  <a:off x="7572682" y="3395856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2" name="文字方塊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682" y="3395856"/>
                  <a:ext cx="245708" cy="369332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 l="-30000" r="-30000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/>
                <p:cNvSpPr txBox="1"/>
                <p:nvPr/>
              </p:nvSpPr>
              <p:spPr>
                <a:xfrm>
                  <a:off x="8110365" y="3359305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3" name="文字方塊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365" y="3359305"/>
                  <a:ext cx="223266" cy="369332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7797334" y="1887326"/>
                  <a:ext cx="2625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4" name="文字方塊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334" y="1887326"/>
                  <a:ext cx="262571" cy="369332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l="-13953" r="-1395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直線單箭頭接點 52"/>
            <p:cNvCxnSpPr/>
            <p:nvPr/>
          </p:nvCxnSpPr>
          <p:spPr>
            <a:xfrm flipV="1">
              <a:off x="7695536" y="3136661"/>
              <a:ext cx="0" cy="2359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8194857" y="3136661"/>
              <a:ext cx="0" cy="2359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7928620" y="2300354"/>
              <a:ext cx="0" cy="2359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89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Translation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1086613" y="4500117"/>
                <a:ext cx="40459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13" y="4500117"/>
                <a:ext cx="404598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8955" r="-597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2024119" y="449934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119" y="4499347"/>
                <a:ext cx="411203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8955" r="-746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006712" y="4497487"/>
                <a:ext cx="411203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2" y="4497487"/>
                <a:ext cx="411203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8824" r="-5882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989305" y="4500886"/>
                <a:ext cx="411203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305" y="4500886"/>
                <a:ext cx="411203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824" r="-5882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群組 24"/>
          <p:cNvGrpSpPr/>
          <p:nvPr/>
        </p:nvGrpSpPr>
        <p:grpSpPr>
          <a:xfrm>
            <a:off x="1399769" y="2340031"/>
            <a:ext cx="2681028" cy="1101072"/>
            <a:chOff x="1399769" y="2340031"/>
            <a:chExt cx="2681028" cy="1101072"/>
          </a:xfrm>
        </p:grpSpPr>
        <p:sp>
          <p:nvSpPr>
            <p:cNvPr id="51" name="矩形 50"/>
            <p:cNvSpPr/>
            <p:nvPr/>
          </p:nvSpPr>
          <p:spPr>
            <a:xfrm>
              <a:off x="1720081" y="2340031"/>
              <a:ext cx="465153" cy="6058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/>
                <p:cNvSpPr txBox="1"/>
                <p:nvPr/>
              </p:nvSpPr>
              <p:spPr>
                <a:xfrm>
                  <a:off x="1821883" y="2456866"/>
                  <a:ext cx="367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3" name="文字方塊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883" y="2456866"/>
                  <a:ext cx="367601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1667" r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線單箭頭接點 36"/>
            <p:cNvCxnSpPr>
              <a:endCxn id="51" idx="2"/>
            </p:cNvCxnSpPr>
            <p:nvPr/>
          </p:nvCxnSpPr>
          <p:spPr>
            <a:xfrm flipV="1">
              <a:off x="1399769" y="2945845"/>
              <a:ext cx="552889" cy="455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endCxn id="51" idx="2"/>
            </p:cNvCxnSpPr>
            <p:nvPr/>
          </p:nvCxnSpPr>
          <p:spPr>
            <a:xfrm flipH="1" flipV="1">
              <a:off x="1952658" y="2945845"/>
              <a:ext cx="202254" cy="3997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endCxn id="51" idx="2"/>
            </p:cNvCxnSpPr>
            <p:nvPr/>
          </p:nvCxnSpPr>
          <p:spPr>
            <a:xfrm flipH="1" flipV="1">
              <a:off x="1952658" y="2945845"/>
              <a:ext cx="1153952" cy="4279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endCxn id="51" idx="2"/>
            </p:cNvCxnSpPr>
            <p:nvPr/>
          </p:nvCxnSpPr>
          <p:spPr>
            <a:xfrm flipH="1" flipV="1">
              <a:off x="1952658" y="2945845"/>
              <a:ext cx="2128139" cy="4952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群組 60"/>
          <p:cNvGrpSpPr/>
          <p:nvPr/>
        </p:nvGrpSpPr>
        <p:grpSpPr>
          <a:xfrm>
            <a:off x="5941115" y="3328204"/>
            <a:ext cx="465153" cy="605814"/>
            <a:chOff x="4412633" y="3044001"/>
            <a:chExt cx="465153" cy="605814"/>
          </a:xfrm>
        </p:grpSpPr>
        <p:sp>
          <p:nvSpPr>
            <p:cNvPr id="62" name="矩形 61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/>
                <p:cNvSpPr txBox="1"/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9836" r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文字方塊 63"/>
          <p:cNvSpPr txBox="1"/>
          <p:nvPr/>
        </p:nvSpPr>
        <p:spPr>
          <a:xfrm>
            <a:off x="6437537" y="4413340"/>
            <a:ext cx="224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Decoder input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5430208" y="5222023"/>
                <a:ext cx="1829796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208" y="5222023"/>
                <a:ext cx="1829796" cy="89434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群組 65"/>
          <p:cNvGrpSpPr/>
          <p:nvPr/>
        </p:nvGrpSpPr>
        <p:grpSpPr>
          <a:xfrm>
            <a:off x="5941115" y="1585192"/>
            <a:ext cx="461665" cy="1413164"/>
            <a:chOff x="1417239" y="5157069"/>
            <a:chExt cx="461665" cy="1413164"/>
          </a:xfrm>
        </p:grpSpPr>
        <p:sp>
          <p:nvSpPr>
            <p:cNvPr id="67" name="矩形 66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文字方塊 67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文字方塊 68"/>
          <p:cNvSpPr txBox="1"/>
          <p:nvPr/>
        </p:nvSpPr>
        <p:spPr>
          <a:xfrm>
            <a:off x="493146" y="3239419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1519861" y="3245933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2501723" y="3264682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3537761" y="3254634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5844769" y="6098572"/>
                <a:ext cx="21865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69" y="6098572"/>
                <a:ext cx="2186561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1117" r="-1117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群組 82"/>
          <p:cNvGrpSpPr/>
          <p:nvPr/>
        </p:nvGrpSpPr>
        <p:grpSpPr>
          <a:xfrm>
            <a:off x="5097190" y="3328204"/>
            <a:ext cx="466326" cy="605814"/>
            <a:chOff x="4412633" y="3044001"/>
            <a:chExt cx="466326" cy="605814"/>
          </a:xfrm>
        </p:grpSpPr>
        <p:sp>
          <p:nvSpPr>
            <p:cNvPr id="84" name="矩形 83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字方塊 84"/>
                <p:cNvSpPr txBox="1"/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5" name="文字方塊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l="-9677" r="-64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矩形 87"/>
          <p:cNvSpPr/>
          <p:nvPr/>
        </p:nvSpPr>
        <p:spPr>
          <a:xfrm>
            <a:off x="986887" y="3934018"/>
            <a:ext cx="3456558" cy="3446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89" name="矩形 88"/>
          <p:cNvSpPr/>
          <p:nvPr/>
        </p:nvSpPr>
        <p:spPr>
          <a:xfrm>
            <a:off x="5918377" y="4276836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11667" t="-1667" r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992620" y="3297027"/>
                <a:ext cx="40459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20" y="3297027"/>
                <a:ext cx="404598" cy="375872"/>
              </a:xfrm>
              <a:prstGeom prst="rect">
                <a:avLst/>
              </a:prstGeom>
              <a:blipFill rotWithShape="0">
                <a:blip r:embed="rId41"/>
                <a:stretch>
                  <a:fillRect l="-10606" t="-16129" r="-5000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2008225" y="329702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25" y="3297027"/>
                <a:ext cx="411203" cy="376642"/>
              </a:xfrm>
              <a:prstGeom prst="rect">
                <a:avLst/>
              </a:prstGeom>
              <a:blipFill rotWithShape="0">
                <a:blip r:embed="rId42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/>
              <p:cNvSpPr txBox="1"/>
              <p:nvPr/>
            </p:nvSpPr>
            <p:spPr>
              <a:xfrm>
                <a:off x="3010465" y="3297027"/>
                <a:ext cx="411203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465" y="3297027"/>
                <a:ext cx="411203" cy="378502"/>
              </a:xfrm>
              <a:prstGeom prst="rect">
                <a:avLst/>
              </a:prstGeom>
              <a:blipFill rotWithShape="0">
                <a:blip r:embed="rId43"/>
                <a:stretch>
                  <a:fillRect l="-10448" t="-14516" r="-49254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4054341" y="3297027"/>
                <a:ext cx="411203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41" y="3297027"/>
                <a:ext cx="411203" cy="375103"/>
              </a:xfrm>
              <a:prstGeom prst="rect">
                <a:avLst/>
              </a:prstGeom>
              <a:blipFill rotWithShape="0">
                <a:blip r:embed="rId44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直線單箭頭接點 102"/>
          <p:cNvCxnSpPr/>
          <p:nvPr/>
        </p:nvCxnSpPr>
        <p:spPr>
          <a:xfrm flipV="1">
            <a:off x="1242078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 flipV="1">
            <a:off x="2182601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 flipV="1">
            <a:off x="3176057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 flipV="1">
            <a:off x="4150060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/>
          <p:nvPr/>
        </p:nvCxnSpPr>
        <p:spPr>
          <a:xfrm flipV="1">
            <a:off x="1242078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 flipV="1">
            <a:off x="2182601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 flipV="1">
            <a:off x="3176057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 flipV="1">
            <a:off x="4150060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1731479" y="2348669"/>
            <a:ext cx="497925" cy="643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矩形 111"/>
          <p:cNvSpPr/>
          <p:nvPr/>
        </p:nvSpPr>
        <p:spPr>
          <a:xfrm>
            <a:off x="5931428" y="4281805"/>
            <a:ext cx="497925" cy="643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0" name="直線單箭頭接點 119"/>
          <p:cNvCxnSpPr/>
          <p:nvPr/>
        </p:nvCxnSpPr>
        <p:spPr>
          <a:xfrm flipV="1">
            <a:off x="6171948" y="3019720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 flipV="1">
            <a:off x="6171948" y="393401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 rot="5400000" flipV="1">
            <a:off x="5771183" y="350846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群組 85"/>
          <p:cNvGrpSpPr/>
          <p:nvPr/>
        </p:nvGrpSpPr>
        <p:grpSpPr>
          <a:xfrm>
            <a:off x="929496" y="4922939"/>
            <a:ext cx="3541193" cy="1659556"/>
            <a:chOff x="929496" y="4922939"/>
            <a:chExt cx="3541193" cy="1659556"/>
          </a:xfrm>
        </p:grpSpPr>
        <p:sp>
          <p:nvSpPr>
            <p:cNvPr id="87" name="矩形 86"/>
            <p:cNvSpPr/>
            <p:nvPr/>
          </p:nvSpPr>
          <p:spPr>
            <a:xfrm>
              <a:off x="1011245" y="4928716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96" name="矩形 95"/>
            <p:cNvSpPr/>
            <p:nvPr/>
          </p:nvSpPr>
          <p:spPr>
            <a:xfrm>
              <a:off x="1970169" y="492871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97" name="矩形 96"/>
            <p:cNvSpPr/>
            <p:nvPr/>
          </p:nvSpPr>
          <p:spPr>
            <a:xfrm>
              <a:off x="1011245" y="591702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8" name="矩形 97"/>
            <p:cNvSpPr/>
            <p:nvPr/>
          </p:nvSpPr>
          <p:spPr>
            <a:xfrm>
              <a:off x="3937080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92949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機</a:t>
              </a: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3842039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習</a:t>
              </a: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968875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188712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2931122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2842727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125" name="直線單箭頭接點 124"/>
            <p:cNvCxnSpPr/>
            <p:nvPr/>
          </p:nvCxnSpPr>
          <p:spPr>
            <a:xfrm>
              <a:off x="1476697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單箭頭接點 125"/>
            <p:cNvCxnSpPr/>
            <p:nvPr/>
          </p:nvCxnSpPr>
          <p:spPr>
            <a:xfrm flipV="1">
              <a:off x="1245482" y="556881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單箭頭接點 126"/>
            <p:cNvCxnSpPr/>
            <p:nvPr/>
          </p:nvCxnSpPr>
          <p:spPr>
            <a:xfrm flipV="1">
              <a:off x="415514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單箭頭接點 127"/>
            <p:cNvCxnSpPr/>
            <p:nvPr/>
          </p:nvCxnSpPr>
          <p:spPr>
            <a:xfrm flipV="1">
              <a:off x="315705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單箭頭接點 128"/>
            <p:cNvCxnSpPr/>
            <p:nvPr/>
          </p:nvCxnSpPr>
          <p:spPr>
            <a:xfrm flipV="1">
              <a:off x="2201451" y="557170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矩形 129"/>
            <p:cNvSpPr/>
            <p:nvPr/>
          </p:nvSpPr>
          <p:spPr>
            <a:xfrm>
              <a:off x="2932580" y="4948034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131" name="直線單箭頭接點 130"/>
            <p:cNvCxnSpPr/>
            <p:nvPr/>
          </p:nvCxnSpPr>
          <p:spPr>
            <a:xfrm>
              <a:off x="2439108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131"/>
            <p:cNvSpPr/>
            <p:nvPr/>
          </p:nvSpPr>
          <p:spPr>
            <a:xfrm>
              <a:off x="3917484" y="492293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133" name="直線單箭頭接點 132"/>
            <p:cNvCxnSpPr/>
            <p:nvPr/>
          </p:nvCxnSpPr>
          <p:spPr>
            <a:xfrm>
              <a:off x="3424012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字方塊 133"/>
                <p:cNvSpPr txBox="1"/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4" name="文字方塊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 l="-19355" r="-8065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字方塊 134"/>
                <p:cNvSpPr txBox="1"/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5" name="文字方塊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blipFill rotWithShape="0">
                  <a:blip r:embed="rId49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字方塊 135"/>
                <p:cNvSpPr txBox="1"/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6" name="文字方塊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字方塊 136"/>
                <p:cNvSpPr txBox="1"/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7" name="文字方塊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blipFill rotWithShape="0">
                  <a:blip r:embed="rId51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13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9" grpId="0"/>
      <p:bldP spid="70" grpId="0"/>
      <p:bldP spid="71" grpId="0"/>
      <p:bldP spid="72" grpId="0"/>
      <p:bldP spid="73" grpId="0"/>
      <p:bldP spid="88" grpId="0" animBg="1"/>
      <p:bldP spid="89" grpId="0" animBg="1"/>
      <p:bldP spid="90" grpId="0"/>
      <p:bldP spid="95" grpId="0"/>
      <p:bldP spid="99" grpId="0"/>
      <p:bldP spid="100" grpId="0"/>
      <p:bldP spid="101" grpId="0"/>
      <p:bldP spid="111" grpId="0" animBg="1"/>
      <p:bldP spid="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Translation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p:grpSp>
        <p:nvGrpSpPr>
          <p:cNvPr id="61" name="群組 60"/>
          <p:cNvGrpSpPr/>
          <p:nvPr/>
        </p:nvGrpSpPr>
        <p:grpSpPr>
          <a:xfrm>
            <a:off x="5941115" y="3328204"/>
            <a:ext cx="465153" cy="605814"/>
            <a:chOff x="4412633" y="3044001"/>
            <a:chExt cx="465153" cy="605814"/>
          </a:xfrm>
        </p:grpSpPr>
        <p:sp>
          <p:nvSpPr>
            <p:cNvPr id="62" name="矩形 61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/>
                <p:cNvSpPr txBox="1"/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836" r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群組 65"/>
          <p:cNvGrpSpPr/>
          <p:nvPr/>
        </p:nvGrpSpPr>
        <p:grpSpPr>
          <a:xfrm>
            <a:off x="5941115" y="1585192"/>
            <a:ext cx="461665" cy="1413164"/>
            <a:chOff x="1417239" y="5157069"/>
            <a:chExt cx="461665" cy="1413164"/>
          </a:xfrm>
        </p:grpSpPr>
        <p:sp>
          <p:nvSpPr>
            <p:cNvPr id="67" name="矩形 66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文字方塊 67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5097190" y="3328204"/>
            <a:ext cx="466326" cy="605814"/>
            <a:chOff x="4412633" y="3044001"/>
            <a:chExt cx="466326" cy="605814"/>
          </a:xfrm>
        </p:grpSpPr>
        <p:sp>
          <p:nvSpPr>
            <p:cNvPr id="84" name="矩形 83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字方塊 84"/>
                <p:cNvSpPr txBox="1"/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5" name="文字方塊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9677" r="-64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矩形 88"/>
          <p:cNvSpPr/>
          <p:nvPr/>
        </p:nvSpPr>
        <p:spPr>
          <a:xfrm>
            <a:off x="5918377" y="4276836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1667" t="-1667" r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矩形 90"/>
          <p:cNvSpPr/>
          <p:nvPr/>
        </p:nvSpPr>
        <p:spPr>
          <a:xfrm>
            <a:off x="973746" y="3592186"/>
            <a:ext cx="1020179" cy="5544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p:cxnSp>
        <p:nvCxnSpPr>
          <p:cNvPr id="114" name="直線單箭頭接點 113"/>
          <p:cNvCxnSpPr/>
          <p:nvPr/>
        </p:nvCxnSpPr>
        <p:spPr>
          <a:xfrm flipV="1">
            <a:off x="1230968" y="4146611"/>
            <a:ext cx="0" cy="778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>
          <a:xfrm flipV="1">
            <a:off x="1480028" y="3314108"/>
            <a:ext cx="0" cy="2359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 flipV="1">
            <a:off x="6171948" y="3019720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 flipV="1">
            <a:off x="6171948" y="393401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 rot="5400000" flipV="1">
            <a:off x="5771183" y="350846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/>
              <p:cNvSpPr txBox="1"/>
              <p:nvPr/>
            </p:nvSpPr>
            <p:spPr>
              <a:xfrm>
                <a:off x="1288912" y="2931350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2" y="2931350"/>
                <a:ext cx="404598" cy="372859"/>
              </a:xfrm>
              <a:prstGeom prst="rect">
                <a:avLst/>
              </a:prstGeom>
              <a:blipFill rotWithShape="0">
                <a:blip r:embed="rId24"/>
                <a:stretch>
                  <a:fillRect l="-8955" r="-597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手繪多邊形 30"/>
          <p:cNvSpPr/>
          <p:nvPr/>
        </p:nvSpPr>
        <p:spPr>
          <a:xfrm>
            <a:off x="1631852" y="3938954"/>
            <a:ext cx="4359138" cy="555199"/>
          </a:xfrm>
          <a:custGeom>
            <a:avLst/>
            <a:gdLst>
              <a:gd name="connsiteX0" fmla="*/ 4276579 w 4276579"/>
              <a:gd name="connsiteY0" fmla="*/ 0 h 555199"/>
              <a:gd name="connsiteX1" fmla="*/ 2546253 w 4276579"/>
              <a:gd name="connsiteY1" fmla="*/ 548640 h 555199"/>
              <a:gd name="connsiteX2" fmla="*/ 0 w 4276579"/>
              <a:gd name="connsiteY2" fmla="*/ 253218 h 55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6579" h="555199">
                <a:moveTo>
                  <a:pt x="4276579" y="0"/>
                </a:moveTo>
                <a:cubicBezTo>
                  <a:pt x="3767797" y="253218"/>
                  <a:pt x="3259016" y="506437"/>
                  <a:pt x="2546253" y="548640"/>
                </a:cubicBezTo>
                <a:cubicBezTo>
                  <a:pt x="1833490" y="590843"/>
                  <a:pt x="916745" y="422030"/>
                  <a:pt x="0" y="253218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929496" y="4922939"/>
            <a:ext cx="3541193" cy="1659556"/>
            <a:chOff x="929496" y="4922939"/>
            <a:chExt cx="3541193" cy="1659556"/>
          </a:xfrm>
        </p:grpSpPr>
        <p:sp>
          <p:nvSpPr>
            <p:cNvPr id="49" name="矩形 48"/>
            <p:cNvSpPr/>
            <p:nvPr/>
          </p:nvSpPr>
          <p:spPr>
            <a:xfrm>
              <a:off x="1011245" y="4928716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970169" y="492871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11245" y="591702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3937080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92949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機</a:t>
              </a: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842039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習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968875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88712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931122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2842727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9" name="直線單箭頭接點 58"/>
            <p:cNvCxnSpPr/>
            <p:nvPr/>
          </p:nvCxnSpPr>
          <p:spPr>
            <a:xfrm>
              <a:off x="1476697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/>
            <p:nvPr/>
          </p:nvCxnSpPr>
          <p:spPr>
            <a:xfrm flipV="1">
              <a:off x="1245482" y="556881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單箭頭接點 63"/>
            <p:cNvCxnSpPr/>
            <p:nvPr/>
          </p:nvCxnSpPr>
          <p:spPr>
            <a:xfrm flipV="1">
              <a:off x="415514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>
            <a:xfrm flipV="1">
              <a:off x="315705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/>
            <p:cNvCxnSpPr/>
            <p:nvPr/>
          </p:nvCxnSpPr>
          <p:spPr>
            <a:xfrm flipV="1">
              <a:off x="2201451" y="557170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>
              <a:off x="2932580" y="4948034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71" name="直線單箭頭接點 70"/>
            <p:cNvCxnSpPr/>
            <p:nvPr/>
          </p:nvCxnSpPr>
          <p:spPr>
            <a:xfrm>
              <a:off x="2439108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>
            <a:xfrm>
              <a:off x="3917484" y="492293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73" name="直線單箭頭接點 72"/>
            <p:cNvCxnSpPr/>
            <p:nvPr/>
          </p:nvCxnSpPr>
          <p:spPr>
            <a:xfrm>
              <a:off x="3424012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字方塊 73"/>
                <p:cNvSpPr txBox="1"/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4" name="文字方塊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9355" r="-8065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/>
                <p:cNvSpPr txBox="1"/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/>
                <p:cNvSpPr txBox="1"/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6" name="文字方塊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/>
                <p:cNvSpPr txBox="1"/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79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6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Translation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p:grpSp>
        <p:nvGrpSpPr>
          <p:cNvPr id="61" name="群組 60"/>
          <p:cNvGrpSpPr/>
          <p:nvPr/>
        </p:nvGrpSpPr>
        <p:grpSpPr>
          <a:xfrm>
            <a:off x="5941115" y="3328204"/>
            <a:ext cx="465153" cy="605814"/>
            <a:chOff x="4412633" y="3044001"/>
            <a:chExt cx="465153" cy="605814"/>
          </a:xfrm>
        </p:grpSpPr>
        <p:sp>
          <p:nvSpPr>
            <p:cNvPr id="62" name="矩形 61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/>
                <p:cNvSpPr txBox="1"/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836" r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群組 65"/>
          <p:cNvGrpSpPr/>
          <p:nvPr/>
        </p:nvGrpSpPr>
        <p:grpSpPr>
          <a:xfrm>
            <a:off x="5941115" y="1585192"/>
            <a:ext cx="461665" cy="1413164"/>
            <a:chOff x="1417239" y="5157069"/>
            <a:chExt cx="461665" cy="1413164"/>
          </a:xfrm>
        </p:grpSpPr>
        <p:sp>
          <p:nvSpPr>
            <p:cNvPr id="67" name="矩形 66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文字方塊 67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5097190" y="3328204"/>
            <a:ext cx="466326" cy="605814"/>
            <a:chOff x="4412633" y="3044001"/>
            <a:chExt cx="466326" cy="605814"/>
          </a:xfrm>
        </p:grpSpPr>
        <p:sp>
          <p:nvSpPr>
            <p:cNvPr id="84" name="矩形 83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字方塊 84"/>
                <p:cNvSpPr txBox="1"/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5" name="文字方塊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677" r="-64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矩形 88"/>
          <p:cNvSpPr/>
          <p:nvPr/>
        </p:nvSpPr>
        <p:spPr>
          <a:xfrm>
            <a:off x="5918377" y="4276836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667" t="-1667" r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直線單箭頭接點 119"/>
          <p:cNvCxnSpPr/>
          <p:nvPr/>
        </p:nvCxnSpPr>
        <p:spPr>
          <a:xfrm flipV="1">
            <a:off x="6171948" y="3019720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 flipV="1">
            <a:off x="6171948" y="393401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 rot="5400000" flipV="1">
            <a:off x="5771183" y="350846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535967" y="2251796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2637769" y="2368631"/>
                <a:ext cx="36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69" y="2368631"/>
                <a:ext cx="367601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1667" t="-1667" r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單箭頭接點 57"/>
          <p:cNvCxnSpPr>
            <a:endCxn id="56" idx="2"/>
          </p:cNvCxnSpPr>
          <p:nvPr/>
        </p:nvCxnSpPr>
        <p:spPr>
          <a:xfrm flipV="1">
            <a:off x="1194919" y="2857610"/>
            <a:ext cx="1573625" cy="439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endCxn id="56" idx="2"/>
          </p:cNvCxnSpPr>
          <p:nvPr/>
        </p:nvCxnSpPr>
        <p:spPr>
          <a:xfrm flipV="1">
            <a:off x="2213827" y="2857610"/>
            <a:ext cx="554717" cy="452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endCxn id="56" idx="2"/>
          </p:cNvCxnSpPr>
          <p:nvPr/>
        </p:nvCxnSpPr>
        <p:spPr>
          <a:xfrm flipH="1" flipV="1">
            <a:off x="2768544" y="2857610"/>
            <a:ext cx="447522" cy="492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endCxn id="56" idx="2"/>
          </p:cNvCxnSpPr>
          <p:nvPr/>
        </p:nvCxnSpPr>
        <p:spPr>
          <a:xfrm flipH="1" flipV="1">
            <a:off x="2768544" y="2857610"/>
            <a:ext cx="1491398" cy="4687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2530951" y="2237531"/>
            <a:ext cx="497925" cy="643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4" name="群組 93"/>
          <p:cNvGrpSpPr/>
          <p:nvPr/>
        </p:nvGrpSpPr>
        <p:grpSpPr>
          <a:xfrm>
            <a:off x="6853948" y="3326350"/>
            <a:ext cx="466326" cy="605814"/>
            <a:chOff x="4412633" y="3044001"/>
            <a:chExt cx="466326" cy="605814"/>
          </a:xfrm>
        </p:grpSpPr>
        <p:sp>
          <p:nvSpPr>
            <p:cNvPr id="95" name="矩形 94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/>
                <p:cNvSpPr txBox="1"/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6" name="文字方塊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677" t="-1667" r="-64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群組 96"/>
          <p:cNvGrpSpPr/>
          <p:nvPr/>
        </p:nvGrpSpPr>
        <p:grpSpPr>
          <a:xfrm>
            <a:off x="6853948" y="1583338"/>
            <a:ext cx="461665" cy="1413164"/>
            <a:chOff x="1417239" y="5157069"/>
            <a:chExt cx="461665" cy="1413164"/>
          </a:xfrm>
        </p:grpSpPr>
        <p:sp>
          <p:nvSpPr>
            <p:cNvPr id="98" name="矩形 97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6831210" y="4274982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6933012" y="4391817"/>
                <a:ext cx="360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12" y="4391817"/>
                <a:ext cx="360996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線單箭頭接點 101"/>
          <p:cNvCxnSpPr/>
          <p:nvPr/>
        </p:nvCxnSpPr>
        <p:spPr>
          <a:xfrm flipV="1">
            <a:off x="7084781" y="3017866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 flipV="1">
            <a:off x="7084781" y="3932164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6804490" y="4250871"/>
            <a:ext cx="497925" cy="643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5" name="直線單箭頭接點 104"/>
          <p:cNvCxnSpPr/>
          <p:nvPr/>
        </p:nvCxnSpPr>
        <p:spPr>
          <a:xfrm rot="5400000" flipV="1">
            <a:off x="6657296" y="350846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5430208" y="5222023"/>
                <a:ext cx="1829796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208" y="5222023"/>
                <a:ext cx="1829796" cy="89434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5844769" y="6098572"/>
                <a:ext cx="21865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69" y="6098572"/>
                <a:ext cx="2186561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1117" r="-1397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線單箭頭接點 107"/>
          <p:cNvCxnSpPr/>
          <p:nvPr/>
        </p:nvCxnSpPr>
        <p:spPr>
          <a:xfrm>
            <a:off x="6400837" y="2353993"/>
            <a:ext cx="430373" cy="9965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1086613" y="4500117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13" y="4500117"/>
                <a:ext cx="404598" cy="372859"/>
              </a:xfrm>
              <a:prstGeom prst="rect">
                <a:avLst/>
              </a:prstGeom>
              <a:blipFill rotWithShape="0">
                <a:blip r:embed="rId23"/>
                <a:stretch>
                  <a:fillRect l="-8955" r="-597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2024119" y="4499347"/>
                <a:ext cx="411202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119" y="4499347"/>
                <a:ext cx="411202" cy="373628"/>
              </a:xfrm>
              <a:prstGeom prst="rect">
                <a:avLst/>
              </a:prstGeom>
              <a:blipFill rotWithShape="0">
                <a:blip r:embed="rId24"/>
                <a:stretch>
                  <a:fillRect l="-8955" r="-746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3006712" y="449748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2" y="4497487"/>
                <a:ext cx="411202" cy="375424"/>
              </a:xfrm>
              <a:prstGeom prst="rect">
                <a:avLst/>
              </a:prstGeom>
              <a:blipFill rotWithShape="0">
                <a:blip r:embed="rId25"/>
                <a:stretch>
                  <a:fillRect l="-8824" r="-5882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3989305" y="450088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305" y="4500886"/>
                <a:ext cx="411202" cy="372090"/>
              </a:xfrm>
              <a:prstGeom prst="rect">
                <a:avLst/>
              </a:prstGeom>
              <a:blipFill rotWithShape="0">
                <a:blip r:embed="rId26"/>
                <a:stretch>
                  <a:fillRect l="-8824" r="-5882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文字方塊 111"/>
          <p:cNvSpPr txBox="1"/>
          <p:nvPr/>
        </p:nvSpPr>
        <p:spPr>
          <a:xfrm>
            <a:off x="493146" y="3239419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3" name="文字方塊 112"/>
          <p:cNvSpPr txBox="1"/>
          <p:nvPr/>
        </p:nvSpPr>
        <p:spPr>
          <a:xfrm>
            <a:off x="1519861" y="3245933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2501723" y="3264682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3537761" y="3254634"/>
            <a:ext cx="5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986887" y="3934018"/>
            <a:ext cx="3456558" cy="3446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/>
              <p:cNvSpPr txBox="1"/>
              <p:nvPr/>
            </p:nvSpPr>
            <p:spPr>
              <a:xfrm>
                <a:off x="992620" y="3297027"/>
                <a:ext cx="40459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7" name="文字方塊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20" y="3297027"/>
                <a:ext cx="404598" cy="375872"/>
              </a:xfrm>
              <a:prstGeom prst="rect">
                <a:avLst/>
              </a:prstGeom>
              <a:blipFill rotWithShape="0">
                <a:blip r:embed="rId27"/>
                <a:stretch>
                  <a:fillRect l="-10606" t="-16129" r="-5000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/>
              <p:cNvSpPr txBox="1"/>
              <p:nvPr/>
            </p:nvSpPr>
            <p:spPr>
              <a:xfrm>
                <a:off x="2008225" y="329702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8" name="文字方塊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25" y="3297027"/>
                <a:ext cx="411203" cy="376642"/>
              </a:xfrm>
              <a:prstGeom prst="rect">
                <a:avLst/>
              </a:prstGeom>
              <a:blipFill rotWithShape="0">
                <a:blip r:embed="rId2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字方塊 118"/>
              <p:cNvSpPr txBox="1"/>
              <p:nvPr/>
            </p:nvSpPr>
            <p:spPr>
              <a:xfrm>
                <a:off x="3010465" y="3297027"/>
                <a:ext cx="411203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9" name="文字方塊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465" y="3297027"/>
                <a:ext cx="411203" cy="378502"/>
              </a:xfrm>
              <a:prstGeom prst="rect">
                <a:avLst/>
              </a:prstGeom>
              <a:blipFill rotWithShape="0">
                <a:blip r:embed="rId29"/>
                <a:stretch>
                  <a:fillRect l="-10448" t="-16129" r="-49254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/>
              <p:cNvSpPr txBox="1"/>
              <p:nvPr/>
            </p:nvSpPr>
            <p:spPr>
              <a:xfrm>
                <a:off x="4054341" y="3297027"/>
                <a:ext cx="411203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1" name="文字方塊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41" y="3297027"/>
                <a:ext cx="411203" cy="375103"/>
              </a:xfrm>
              <a:prstGeom prst="rect">
                <a:avLst/>
              </a:prstGeom>
              <a:blipFill rotWithShape="0">
                <a:blip r:embed="rId3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線單箭頭接點 123"/>
          <p:cNvCxnSpPr/>
          <p:nvPr/>
        </p:nvCxnSpPr>
        <p:spPr>
          <a:xfrm flipV="1">
            <a:off x="1242078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 flipV="1">
            <a:off x="2182601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 flipV="1">
            <a:off x="3176057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 flipV="1">
            <a:off x="4150060" y="4324469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 flipV="1">
            <a:off x="1242078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/>
          <p:nvPr/>
        </p:nvCxnSpPr>
        <p:spPr>
          <a:xfrm flipV="1">
            <a:off x="2182601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/>
          <p:cNvCxnSpPr/>
          <p:nvPr/>
        </p:nvCxnSpPr>
        <p:spPr>
          <a:xfrm flipV="1">
            <a:off x="3176057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 flipV="1">
            <a:off x="4150060" y="3700664"/>
            <a:ext cx="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群組 131"/>
          <p:cNvGrpSpPr/>
          <p:nvPr/>
        </p:nvGrpSpPr>
        <p:grpSpPr>
          <a:xfrm>
            <a:off x="929496" y="4922939"/>
            <a:ext cx="3541193" cy="1659556"/>
            <a:chOff x="929496" y="4922939"/>
            <a:chExt cx="3541193" cy="1659556"/>
          </a:xfrm>
        </p:grpSpPr>
        <p:sp>
          <p:nvSpPr>
            <p:cNvPr id="133" name="矩形 132"/>
            <p:cNvSpPr/>
            <p:nvPr/>
          </p:nvSpPr>
          <p:spPr>
            <a:xfrm>
              <a:off x="1011245" y="4928716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1970169" y="492871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11245" y="591702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3937080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92949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機</a:t>
              </a:r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3842039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習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968875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188712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sp>
          <p:nvSpPr>
            <p:cNvPr id="141" name="矩形 140"/>
            <p:cNvSpPr/>
            <p:nvPr/>
          </p:nvSpPr>
          <p:spPr>
            <a:xfrm>
              <a:off x="2931122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2842727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143" name="直線單箭頭接點 142"/>
            <p:cNvCxnSpPr/>
            <p:nvPr/>
          </p:nvCxnSpPr>
          <p:spPr>
            <a:xfrm>
              <a:off x="1476697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單箭頭接點 143"/>
            <p:cNvCxnSpPr/>
            <p:nvPr/>
          </p:nvCxnSpPr>
          <p:spPr>
            <a:xfrm flipV="1">
              <a:off x="1245482" y="556881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單箭頭接點 144"/>
            <p:cNvCxnSpPr/>
            <p:nvPr/>
          </p:nvCxnSpPr>
          <p:spPr>
            <a:xfrm flipV="1">
              <a:off x="415514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單箭頭接點 145"/>
            <p:cNvCxnSpPr/>
            <p:nvPr/>
          </p:nvCxnSpPr>
          <p:spPr>
            <a:xfrm flipV="1">
              <a:off x="315705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單箭頭接點 146"/>
            <p:cNvCxnSpPr/>
            <p:nvPr/>
          </p:nvCxnSpPr>
          <p:spPr>
            <a:xfrm flipV="1">
              <a:off x="2201451" y="557170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矩形 147"/>
            <p:cNvSpPr/>
            <p:nvPr/>
          </p:nvSpPr>
          <p:spPr>
            <a:xfrm>
              <a:off x="2932580" y="4948034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149" name="直線單箭頭接點 148"/>
            <p:cNvCxnSpPr/>
            <p:nvPr/>
          </p:nvCxnSpPr>
          <p:spPr>
            <a:xfrm>
              <a:off x="2439108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矩形 149"/>
            <p:cNvSpPr/>
            <p:nvPr/>
          </p:nvSpPr>
          <p:spPr>
            <a:xfrm>
              <a:off x="3917484" y="492293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151" name="直線單箭頭接點 150"/>
            <p:cNvCxnSpPr/>
            <p:nvPr/>
          </p:nvCxnSpPr>
          <p:spPr>
            <a:xfrm>
              <a:off x="3424012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文字方塊 151"/>
                <p:cNvSpPr txBox="1"/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2" name="文字方塊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19355" r="-8065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文字方塊 152"/>
                <p:cNvSpPr txBox="1"/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3" name="文字方塊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文字方塊 153"/>
                <p:cNvSpPr txBox="1"/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4" name="文字方塊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字方塊 154"/>
                <p:cNvSpPr txBox="1"/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5" name="文字方塊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33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93" grpId="0" animBg="1"/>
      <p:bldP spid="100" grpId="0" animBg="1"/>
      <p:bldP spid="101" grpId="0"/>
      <p:bldP spid="104" grpId="0" animBg="1"/>
      <p:bldP spid="106" grpId="0"/>
      <p:bldP spid="107" grpId="0"/>
      <p:bldP spid="112" grpId="0"/>
      <p:bldP spid="113" grpId="0"/>
      <p:bldP spid="114" grpId="0"/>
      <p:bldP spid="115" grpId="0"/>
      <p:bldP spid="116" grpId="0" animBg="1"/>
      <p:bldP spid="117" grpId="0"/>
      <p:bldP spid="118" grpId="0"/>
      <p:bldP spid="119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Translation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p:grpSp>
        <p:nvGrpSpPr>
          <p:cNvPr id="61" name="群組 60"/>
          <p:cNvGrpSpPr/>
          <p:nvPr/>
        </p:nvGrpSpPr>
        <p:grpSpPr>
          <a:xfrm>
            <a:off x="5941115" y="3328204"/>
            <a:ext cx="465153" cy="605814"/>
            <a:chOff x="4412633" y="3044001"/>
            <a:chExt cx="465153" cy="605814"/>
          </a:xfrm>
        </p:grpSpPr>
        <p:sp>
          <p:nvSpPr>
            <p:cNvPr id="62" name="矩形 61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/>
                <p:cNvSpPr txBox="1"/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6901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836" r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群組 65"/>
          <p:cNvGrpSpPr/>
          <p:nvPr/>
        </p:nvGrpSpPr>
        <p:grpSpPr>
          <a:xfrm>
            <a:off x="5941115" y="1585192"/>
            <a:ext cx="461665" cy="1413164"/>
            <a:chOff x="1417239" y="5157069"/>
            <a:chExt cx="461665" cy="1413164"/>
          </a:xfrm>
        </p:grpSpPr>
        <p:sp>
          <p:nvSpPr>
            <p:cNvPr id="67" name="矩形 66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文字方塊 67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5097190" y="3328204"/>
            <a:ext cx="466326" cy="605814"/>
            <a:chOff x="4412633" y="3044001"/>
            <a:chExt cx="466326" cy="605814"/>
          </a:xfrm>
        </p:grpSpPr>
        <p:sp>
          <p:nvSpPr>
            <p:cNvPr id="84" name="矩形 83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字方塊 84"/>
                <p:cNvSpPr txBox="1"/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5" name="文字方塊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677" r="-64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矩形 88"/>
          <p:cNvSpPr/>
          <p:nvPr/>
        </p:nvSpPr>
        <p:spPr>
          <a:xfrm>
            <a:off x="5918377" y="4276836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79" y="4393671"/>
                <a:ext cx="36760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667" t="-1667" r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直線單箭頭接點 119"/>
          <p:cNvCxnSpPr/>
          <p:nvPr/>
        </p:nvCxnSpPr>
        <p:spPr>
          <a:xfrm flipV="1">
            <a:off x="6171948" y="3019720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 flipV="1">
            <a:off x="6171948" y="393401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 rot="5400000" flipV="1">
            <a:off x="5771183" y="350846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群組 93"/>
          <p:cNvGrpSpPr/>
          <p:nvPr/>
        </p:nvGrpSpPr>
        <p:grpSpPr>
          <a:xfrm>
            <a:off x="6853948" y="3326350"/>
            <a:ext cx="466326" cy="605814"/>
            <a:chOff x="4412633" y="3044001"/>
            <a:chExt cx="466326" cy="605814"/>
          </a:xfrm>
        </p:grpSpPr>
        <p:sp>
          <p:nvSpPr>
            <p:cNvPr id="95" name="矩形 94"/>
            <p:cNvSpPr/>
            <p:nvPr/>
          </p:nvSpPr>
          <p:spPr>
            <a:xfrm>
              <a:off x="4412633" y="3044001"/>
              <a:ext cx="465153" cy="6058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/>
                <p:cNvSpPr txBox="1"/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6" name="文字方塊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343" y="3208408"/>
                  <a:ext cx="37561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9677" t="-1667" r="-64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群組 96"/>
          <p:cNvGrpSpPr/>
          <p:nvPr/>
        </p:nvGrpSpPr>
        <p:grpSpPr>
          <a:xfrm>
            <a:off x="6853948" y="1583338"/>
            <a:ext cx="461665" cy="1413164"/>
            <a:chOff x="1417239" y="5157069"/>
            <a:chExt cx="461665" cy="1413164"/>
          </a:xfrm>
        </p:grpSpPr>
        <p:sp>
          <p:nvSpPr>
            <p:cNvPr id="98" name="矩形 97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6831210" y="4274982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6933012" y="4391817"/>
                <a:ext cx="360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12" y="4391817"/>
                <a:ext cx="36099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000" r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線單箭頭接點 101"/>
          <p:cNvCxnSpPr/>
          <p:nvPr/>
        </p:nvCxnSpPr>
        <p:spPr>
          <a:xfrm flipV="1">
            <a:off x="7084781" y="3017866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 flipV="1">
            <a:off x="7084781" y="3932164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 rot="5400000" flipV="1">
            <a:off x="6657296" y="3508468"/>
            <a:ext cx="0" cy="294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973746" y="3592186"/>
            <a:ext cx="1020179" cy="5544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p:cxnSp>
        <p:nvCxnSpPr>
          <p:cNvPr id="108" name="直線單箭頭接點 107"/>
          <p:cNvCxnSpPr/>
          <p:nvPr/>
        </p:nvCxnSpPr>
        <p:spPr>
          <a:xfrm flipV="1">
            <a:off x="1230968" y="4146611"/>
            <a:ext cx="0" cy="778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 flipV="1">
            <a:off x="1480028" y="3314108"/>
            <a:ext cx="0" cy="2359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1288912" y="2931350"/>
                <a:ext cx="404598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2" y="2931350"/>
                <a:ext cx="404598" cy="373564"/>
              </a:xfrm>
              <a:prstGeom prst="rect">
                <a:avLst/>
              </a:prstGeom>
              <a:blipFill rotWithShape="0">
                <a:blip r:embed="rId12"/>
                <a:stretch>
                  <a:fillRect l="-8955" r="-597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手繪多邊形 24"/>
          <p:cNvSpPr/>
          <p:nvPr/>
        </p:nvSpPr>
        <p:spPr>
          <a:xfrm>
            <a:off x="1968500" y="3924300"/>
            <a:ext cx="4889500" cy="338146"/>
          </a:xfrm>
          <a:custGeom>
            <a:avLst/>
            <a:gdLst>
              <a:gd name="connsiteX0" fmla="*/ 4889500 w 4889500"/>
              <a:gd name="connsiteY0" fmla="*/ 0 h 338146"/>
              <a:gd name="connsiteX1" fmla="*/ 3136900 w 4889500"/>
              <a:gd name="connsiteY1" fmla="*/ 330200 h 338146"/>
              <a:gd name="connsiteX2" fmla="*/ 0 w 4889500"/>
              <a:gd name="connsiteY2" fmla="*/ 203200 h 33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9500" h="338146">
                <a:moveTo>
                  <a:pt x="4889500" y="0"/>
                </a:moveTo>
                <a:cubicBezTo>
                  <a:pt x="4420658" y="148166"/>
                  <a:pt x="3951817" y="296333"/>
                  <a:pt x="3136900" y="330200"/>
                </a:cubicBezTo>
                <a:cubicBezTo>
                  <a:pt x="2321983" y="364067"/>
                  <a:pt x="1160991" y="283633"/>
                  <a:pt x="0" y="2032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5020752" y="5263513"/>
            <a:ext cx="3679929" cy="1118788"/>
            <a:chOff x="5006239" y="5160294"/>
            <a:chExt cx="3679929" cy="1118788"/>
          </a:xfrm>
        </p:grpSpPr>
        <p:sp>
          <p:nvSpPr>
            <p:cNvPr id="112" name="文字方塊 111"/>
            <p:cNvSpPr txBox="1"/>
            <p:nvPr/>
          </p:nvSpPr>
          <p:spPr>
            <a:xfrm>
              <a:off x="5006239" y="5160294"/>
              <a:ext cx="36134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The same process repeat until generating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113" name="群組 112"/>
            <p:cNvGrpSpPr/>
            <p:nvPr/>
          </p:nvGrpSpPr>
          <p:grpSpPr>
            <a:xfrm rot="16200000">
              <a:off x="7748753" y="5341668"/>
              <a:ext cx="461665" cy="1413164"/>
              <a:chOff x="1417239" y="5157069"/>
              <a:chExt cx="461665" cy="1413164"/>
            </a:xfrm>
          </p:grpSpPr>
          <p:sp>
            <p:nvSpPr>
              <p:cNvPr id="114" name="矩形 113"/>
              <p:cNvSpPr/>
              <p:nvPr/>
            </p:nvSpPr>
            <p:spPr>
              <a:xfrm>
                <a:off x="1467114" y="5231885"/>
                <a:ext cx="299260" cy="12718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5" name="文字方塊 114"/>
              <p:cNvSpPr txBox="1"/>
              <p:nvPr/>
            </p:nvSpPr>
            <p:spPr>
              <a:xfrm rot="5400000">
                <a:off x="941490" y="5632818"/>
                <a:ext cx="1413164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. (period)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16" name="直線單箭頭接點 115"/>
          <p:cNvCxnSpPr/>
          <p:nvPr/>
        </p:nvCxnSpPr>
        <p:spPr>
          <a:xfrm>
            <a:off x="6400837" y="2353993"/>
            <a:ext cx="430373" cy="9965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群組 68"/>
          <p:cNvGrpSpPr/>
          <p:nvPr/>
        </p:nvGrpSpPr>
        <p:grpSpPr>
          <a:xfrm>
            <a:off x="929496" y="4922939"/>
            <a:ext cx="3541193" cy="1659556"/>
            <a:chOff x="929496" y="4922939"/>
            <a:chExt cx="3541193" cy="1659556"/>
          </a:xfrm>
        </p:grpSpPr>
        <p:sp>
          <p:nvSpPr>
            <p:cNvPr id="70" name="矩形 69"/>
            <p:cNvSpPr/>
            <p:nvPr/>
          </p:nvSpPr>
          <p:spPr>
            <a:xfrm>
              <a:off x="1011245" y="4928716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1970169" y="492871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011245" y="591702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3937080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92949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機</a:t>
              </a: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3842039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習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1968875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1887126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2931122" y="590490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2842727" y="600386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80" name="直線單箭頭接點 79"/>
            <p:cNvCxnSpPr/>
            <p:nvPr/>
          </p:nvCxnSpPr>
          <p:spPr>
            <a:xfrm>
              <a:off x="1476697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1245482" y="556881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 flipV="1">
              <a:off x="415514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/>
            <p:nvPr/>
          </p:nvCxnSpPr>
          <p:spPr>
            <a:xfrm flipV="1">
              <a:off x="3157052" y="555384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/>
            <p:cNvCxnSpPr/>
            <p:nvPr/>
          </p:nvCxnSpPr>
          <p:spPr>
            <a:xfrm flipV="1">
              <a:off x="2201451" y="5571701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矩形 87"/>
            <p:cNvSpPr/>
            <p:nvPr/>
          </p:nvSpPr>
          <p:spPr>
            <a:xfrm>
              <a:off x="2932580" y="4948034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92" name="直線單箭頭接點 91"/>
            <p:cNvCxnSpPr/>
            <p:nvPr/>
          </p:nvCxnSpPr>
          <p:spPr>
            <a:xfrm>
              <a:off x="2439108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3917484" y="492293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cxnSp>
          <p:nvCxnSpPr>
            <p:cNvPr id="104" name="直線單箭頭接點 103"/>
            <p:cNvCxnSpPr/>
            <p:nvPr/>
          </p:nvCxnSpPr>
          <p:spPr>
            <a:xfrm>
              <a:off x="3424012" y="5284150"/>
              <a:ext cx="478958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字方塊 105"/>
                <p:cNvSpPr txBox="1"/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6" name="文字方塊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806" y="5070456"/>
                  <a:ext cx="38170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8065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字方塊 106"/>
                <p:cNvSpPr txBox="1"/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7" name="文字方塊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590" y="5070456"/>
                  <a:ext cx="388311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字方塊 110"/>
                <p:cNvSpPr txBox="1"/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1" name="文字方塊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786" y="5070456"/>
                  <a:ext cx="388311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/>
                <p:cNvSpPr txBox="1"/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827" y="5070456"/>
                  <a:ext cx="38831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8750" r="-6250" b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群組 30"/>
          <p:cNvGrpSpPr/>
          <p:nvPr/>
        </p:nvGrpSpPr>
        <p:grpSpPr>
          <a:xfrm>
            <a:off x="7470240" y="2052338"/>
            <a:ext cx="842271" cy="2732056"/>
            <a:chOff x="7470240" y="2052338"/>
            <a:chExt cx="842271" cy="2732056"/>
          </a:xfrm>
        </p:grpSpPr>
        <p:sp>
          <p:nvSpPr>
            <p:cNvPr id="118" name="文字方塊 117"/>
            <p:cNvSpPr txBox="1"/>
            <p:nvPr/>
          </p:nvSpPr>
          <p:spPr>
            <a:xfrm>
              <a:off x="7499202" y="4322729"/>
              <a:ext cx="813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7470240" y="3350539"/>
              <a:ext cx="813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7491688" y="2052338"/>
              <a:ext cx="813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8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0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453" y="125498"/>
            <a:ext cx="3101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Speech Recognition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5521463" y="5614748"/>
            <a:ext cx="3615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Chan, Navdeep Jaitly, Quoc V. Le, Oriol Vinyals, “Listen, Attend and Spell”, ICASSP, 2016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45161" y="747686"/>
            <a:ext cx="7543801" cy="402336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3" y="747686"/>
            <a:ext cx="8424197" cy="45668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84502" y="2552674"/>
            <a:ext cx="69532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984502" y="2800324"/>
            <a:ext cx="101917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332164" y="3047974"/>
            <a:ext cx="101917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679828" y="3295624"/>
            <a:ext cx="671511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679828" y="3562154"/>
            <a:ext cx="671511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1" idx="1"/>
          </p:cNvCxnSpPr>
          <p:nvPr/>
        </p:nvCxnSpPr>
        <p:spPr>
          <a:xfrm flipH="1">
            <a:off x="1355727" y="2676499"/>
            <a:ext cx="162877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1355726" y="2924149"/>
            <a:ext cx="162877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3" idx="1"/>
          </p:cNvCxnSpPr>
          <p:nvPr/>
        </p:nvCxnSpPr>
        <p:spPr>
          <a:xfrm flipH="1">
            <a:off x="1355727" y="3171799"/>
            <a:ext cx="197643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1355728" y="3419449"/>
            <a:ext cx="232409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1355726" y="3685979"/>
            <a:ext cx="232409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39" y="5486181"/>
            <a:ext cx="5073924" cy="11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Generation</a:t>
            </a:r>
          </a:p>
          <a:p>
            <a:r>
              <a:rPr lang="en-US" altLang="zh-TW" sz="3200" dirty="0"/>
              <a:t>Attention</a:t>
            </a:r>
          </a:p>
          <a:p>
            <a:r>
              <a:rPr lang="en-US" altLang="zh-TW" sz="3200" dirty="0"/>
              <a:t>Tips for Generation</a:t>
            </a:r>
          </a:p>
          <a:p>
            <a:r>
              <a:rPr lang="en-US" altLang="zh-TW" sz="3200" dirty="0"/>
              <a:t>Pointer Network </a:t>
            </a:r>
          </a:p>
        </p:txBody>
      </p:sp>
    </p:spTree>
    <p:extLst>
      <p:ext uri="{BB962C8B-B14F-4D97-AF65-F5344CB8AC3E}">
        <p14:creationId xmlns:p14="http://schemas.microsoft.com/office/powerpoint/2010/main" val="324871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Caption Generation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71" y="4867497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cxnSp>
        <p:nvCxnSpPr>
          <p:cNvPr id="5" name="直線接點 4"/>
          <p:cNvCxnSpPr/>
          <p:nvPr/>
        </p:nvCxnSpPr>
        <p:spPr>
          <a:xfrm flipV="1">
            <a:off x="1185881" y="5020029"/>
            <a:ext cx="1740944" cy="113782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81247" y="5388497"/>
            <a:ext cx="1205622" cy="744343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798729" y="5073633"/>
            <a:ext cx="1276843" cy="75826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7"/>
          <p:cNvSpPr/>
          <p:nvPr/>
        </p:nvSpPr>
        <p:spPr>
          <a:xfrm>
            <a:off x="2266681" y="4132350"/>
            <a:ext cx="981630" cy="1025557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手繪多邊形 8"/>
          <p:cNvSpPr/>
          <p:nvPr/>
        </p:nvSpPr>
        <p:spPr>
          <a:xfrm>
            <a:off x="1856497" y="4107851"/>
            <a:ext cx="595080" cy="1280646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手繪多邊形 9"/>
          <p:cNvSpPr/>
          <p:nvPr/>
        </p:nvSpPr>
        <p:spPr>
          <a:xfrm>
            <a:off x="1248012" y="4140542"/>
            <a:ext cx="408107" cy="1588673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梯形 10"/>
          <p:cNvSpPr/>
          <p:nvPr/>
        </p:nvSpPr>
        <p:spPr>
          <a:xfrm>
            <a:off x="1269555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2" name="梯形 11"/>
          <p:cNvSpPr/>
          <p:nvPr/>
        </p:nvSpPr>
        <p:spPr>
          <a:xfrm>
            <a:off x="2050450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3" name="梯形 12"/>
          <p:cNvSpPr/>
          <p:nvPr/>
        </p:nvSpPr>
        <p:spPr>
          <a:xfrm>
            <a:off x="2843459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4" name="梯形 13"/>
          <p:cNvSpPr/>
          <p:nvPr/>
        </p:nvSpPr>
        <p:spPr>
          <a:xfrm>
            <a:off x="1641004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5" name="梯形 14"/>
          <p:cNvSpPr/>
          <p:nvPr/>
        </p:nvSpPr>
        <p:spPr>
          <a:xfrm>
            <a:off x="2421900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6" name="梯形 15"/>
          <p:cNvSpPr/>
          <p:nvPr/>
        </p:nvSpPr>
        <p:spPr>
          <a:xfrm>
            <a:off x="3214909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1666059" y="3388551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027353" y="3666948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2446954" y="3412498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18404" y="3695626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3239963" y="3412497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636468" y="3680075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563700" y="276451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2331655" y="275223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3137605" y="276451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1932984" y="300462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2722109" y="307622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3531225" y="3027891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9" name="手繪多邊形 28"/>
          <p:cNvSpPr/>
          <p:nvPr/>
        </p:nvSpPr>
        <p:spPr>
          <a:xfrm>
            <a:off x="1734214" y="4394170"/>
            <a:ext cx="343561" cy="1668321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0" name="手繪多邊形 29"/>
          <p:cNvSpPr/>
          <p:nvPr/>
        </p:nvSpPr>
        <p:spPr>
          <a:xfrm>
            <a:off x="2374985" y="4417462"/>
            <a:ext cx="491169" cy="1382191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1" name="手繪多邊形 30"/>
          <p:cNvSpPr/>
          <p:nvPr/>
        </p:nvSpPr>
        <p:spPr>
          <a:xfrm>
            <a:off x="2798758" y="4399928"/>
            <a:ext cx="847264" cy="1031257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1" name="矩形 50"/>
          <p:cNvSpPr/>
          <p:nvPr/>
        </p:nvSpPr>
        <p:spPr>
          <a:xfrm>
            <a:off x="5570098" y="2373821"/>
            <a:ext cx="972683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p:cxnSp>
        <p:nvCxnSpPr>
          <p:cNvPr id="52" name="直線單箭頭接點 51"/>
          <p:cNvCxnSpPr/>
          <p:nvPr/>
        </p:nvCxnSpPr>
        <p:spPr>
          <a:xfrm flipV="1">
            <a:off x="6542781" y="2718131"/>
            <a:ext cx="358936" cy="5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892056" y="2511477"/>
            <a:ext cx="83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0.7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374625" y="3825620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72" name="梯形 71"/>
          <p:cNvSpPr/>
          <p:nvPr/>
        </p:nvSpPr>
        <p:spPr>
          <a:xfrm>
            <a:off x="5378323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3" name="梯形 72"/>
          <p:cNvSpPr/>
          <p:nvPr/>
        </p:nvSpPr>
        <p:spPr>
          <a:xfrm>
            <a:off x="6159218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4" name="梯形 73"/>
          <p:cNvSpPr/>
          <p:nvPr/>
        </p:nvSpPr>
        <p:spPr>
          <a:xfrm>
            <a:off x="6952227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5" name="梯形 74"/>
          <p:cNvSpPr/>
          <p:nvPr/>
        </p:nvSpPr>
        <p:spPr>
          <a:xfrm>
            <a:off x="5749772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6" name="梯形 75"/>
          <p:cNvSpPr/>
          <p:nvPr/>
        </p:nvSpPr>
        <p:spPr>
          <a:xfrm>
            <a:off x="6530668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7" name="梯形 76"/>
          <p:cNvSpPr/>
          <p:nvPr/>
        </p:nvSpPr>
        <p:spPr>
          <a:xfrm>
            <a:off x="7323677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cxnSp>
        <p:nvCxnSpPr>
          <p:cNvPr id="78" name="直線單箭頭接點 77"/>
          <p:cNvCxnSpPr/>
          <p:nvPr/>
        </p:nvCxnSpPr>
        <p:spPr>
          <a:xfrm flipV="1">
            <a:off x="5774827" y="5352656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6136121" y="5631053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6555722" y="5376603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6927172" y="5659731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7348731" y="5376602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7745236" y="5644180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5672468" y="472862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5" name="矩形 84"/>
          <p:cNvSpPr/>
          <p:nvPr/>
        </p:nvSpPr>
        <p:spPr>
          <a:xfrm>
            <a:off x="6440423" y="471634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6" name="矩形 85"/>
          <p:cNvSpPr/>
          <p:nvPr/>
        </p:nvSpPr>
        <p:spPr>
          <a:xfrm>
            <a:off x="7246373" y="472862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7" name="矩形 86"/>
          <p:cNvSpPr/>
          <p:nvPr/>
        </p:nvSpPr>
        <p:spPr>
          <a:xfrm>
            <a:off x="6041752" y="496873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8" name="矩形 87"/>
          <p:cNvSpPr/>
          <p:nvPr/>
        </p:nvSpPr>
        <p:spPr>
          <a:xfrm>
            <a:off x="6830877" y="504033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9" name="矩形 88"/>
          <p:cNvSpPr/>
          <p:nvPr/>
        </p:nvSpPr>
        <p:spPr>
          <a:xfrm>
            <a:off x="7639993" y="4991996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94" name="直線單箭頭接點 93"/>
          <p:cNvCxnSpPr/>
          <p:nvPr/>
        </p:nvCxnSpPr>
        <p:spPr>
          <a:xfrm flipV="1">
            <a:off x="5789514" y="3104376"/>
            <a:ext cx="0" cy="1611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8" name="群組 97"/>
          <p:cNvGrpSpPr/>
          <p:nvPr/>
        </p:nvGrpSpPr>
        <p:grpSpPr>
          <a:xfrm>
            <a:off x="4520698" y="2268426"/>
            <a:ext cx="461666" cy="900000"/>
            <a:chOff x="4123648" y="5748055"/>
            <a:chExt cx="461666" cy="900000"/>
          </a:xfrm>
        </p:grpSpPr>
        <p:sp>
          <p:nvSpPr>
            <p:cNvPr id="99" name="矩形 98"/>
            <p:cNvSpPr/>
            <p:nvPr/>
          </p:nvSpPr>
          <p:spPr>
            <a:xfrm>
              <a:off x="4123648" y="5748055"/>
              <a:ext cx="461666" cy="90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/>
                <p:cNvSpPr txBox="1"/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0" name="文字方塊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475" t="-1667" r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1" name="直線單箭頭接點 100"/>
          <p:cNvCxnSpPr>
            <a:endCxn id="51" idx="1"/>
          </p:cNvCxnSpPr>
          <p:nvPr/>
        </p:nvCxnSpPr>
        <p:spPr>
          <a:xfrm>
            <a:off x="5033651" y="2718426"/>
            <a:ext cx="5364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1621083" y="1796178"/>
            <a:ext cx="196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vector for each region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3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Caption Generation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71" y="4867497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cxnSp>
        <p:nvCxnSpPr>
          <p:cNvPr id="5" name="直線接點 4"/>
          <p:cNvCxnSpPr/>
          <p:nvPr/>
        </p:nvCxnSpPr>
        <p:spPr>
          <a:xfrm flipV="1">
            <a:off x="1185881" y="5020029"/>
            <a:ext cx="1740944" cy="113782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81247" y="5388497"/>
            <a:ext cx="1205622" cy="744343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798729" y="5073633"/>
            <a:ext cx="1276843" cy="75826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7"/>
          <p:cNvSpPr/>
          <p:nvPr/>
        </p:nvSpPr>
        <p:spPr>
          <a:xfrm>
            <a:off x="2266681" y="4132350"/>
            <a:ext cx="981630" cy="1025557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手繪多邊形 8"/>
          <p:cNvSpPr/>
          <p:nvPr/>
        </p:nvSpPr>
        <p:spPr>
          <a:xfrm>
            <a:off x="1856497" y="4107851"/>
            <a:ext cx="595080" cy="1280646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手繪多邊形 9"/>
          <p:cNvSpPr/>
          <p:nvPr/>
        </p:nvSpPr>
        <p:spPr>
          <a:xfrm>
            <a:off x="1248012" y="4140542"/>
            <a:ext cx="408107" cy="1588673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梯形 10"/>
          <p:cNvSpPr/>
          <p:nvPr/>
        </p:nvSpPr>
        <p:spPr>
          <a:xfrm>
            <a:off x="1269555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2" name="梯形 11"/>
          <p:cNvSpPr/>
          <p:nvPr/>
        </p:nvSpPr>
        <p:spPr>
          <a:xfrm>
            <a:off x="2050450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3" name="梯形 12"/>
          <p:cNvSpPr/>
          <p:nvPr/>
        </p:nvSpPr>
        <p:spPr>
          <a:xfrm>
            <a:off x="2843459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4" name="梯形 13"/>
          <p:cNvSpPr/>
          <p:nvPr/>
        </p:nvSpPr>
        <p:spPr>
          <a:xfrm>
            <a:off x="1641004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5" name="梯形 14"/>
          <p:cNvSpPr/>
          <p:nvPr/>
        </p:nvSpPr>
        <p:spPr>
          <a:xfrm>
            <a:off x="2421900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6" name="梯形 15"/>
          <p:cNvSpPr/>
          <p:nvPr/>
        </p:nvSpPr>
        <p:spPr>
          <a:xfrm>
            <a:off x="3214909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1666059" y="3388551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027353" y="3666948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2446954" y="3412498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18404" y="3695626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3239963" y="3412497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636468" y="3680075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563700" y="276451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2331655" y="275223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3137605" y="276451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1932984" y="300462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2722109" y="307622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3531225" y="3027891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9" name="手繪多邊形 28"/>
          <p:cNvSpPr/>
          <p:nvPr/>
        </p:nvSpPr>
        <p:spPr>
          <a:xfrm>
            <a:off x="1734214" y="4394170"/>
            <a:ext cx="343561" cy="1668321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0" name="手繪多邊形 29"/>
          <p:cNvSpPr/>
          <p:nvPr/>
        </p:nvSpPr>
        <p:spPr>
          <a:xfrm>
            <a:off x="2374985" y="4417462"/>
            <a:ext cx="491169" cy="1382191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1" name="手繪多邊形 30"/>
          <p:cNvSpPr/>
          <p:nvPr/>
        </p:nvSpPr>
        <p:spPr>
          <a:xfrm>
            <a:off x="2798758" y="4399928"/>
            <a:ext cx="847264" cy="1031257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0" name="文字方塊 59"/>
          <p:cNvSpPr txBox="1"/>
          <p:nvPr/>
        </p:nvSpPr>
        <p:spPr>
          <a:xfrm>
            <a:off x="374625" y="3825620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72" name="梯形 71"/>
          <p:cNvSpPr/>
          <p:nvPr/>
        </p:nvSpPr>
        <p:spPr>
          <a:xfrm>
            <a:off x="5378323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3" name="梯形 72"/>
          <p:cNvSpPr/>
          <p:nvPr/>
        </p:nvSpPr>
        <p:spPr>
          <a:xfrm>
            <a:off x="6159218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4" name="梯形 73"/>
          <p:cNvSpPr/>
          <p:nvPr/>
        </p:nvSpPr>
        <p:spPr>
          <a:xfrm>
            <a:off x="6952227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5" name="梯形 74"/>
          <p:cNvSpPr/>
          <p:nvPr/>
        </p:nvSpPr>
        <p:spPr>
          <a:xfrm>
            <a:off x="5749772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6" name="梯形 75"/>
          <p:cNvSpPr/>
          <p:nvPr/>
        </p:nvSpPr>
        <p:spPr>
          <a:xfrm>
            <a:off x="6530668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7" name="梯形 76"/>
          <p:cNvSpPr/>
          <p:nvPr/>
        </p:nvSpPr>
        <p:spPr>
          <a:xfrm>
            <a:off x="7323677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cxnSp>
        <p:nvCxnSpPr>
          <p:cNvPr id="78" name="直線單箭頭接點 77"/>
          <p:cNvCxnSpPr/>
          <p:nvPr/>
        </p:nvCxnSpPr>
        <p:spPr>
          <a:xfrm flipV="1">
            <a:off x="5774827" y="5352656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6136121" y="5631053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6555722" y="5376603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6927172" y="5659731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7348731" y="5376602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7745236" y="5644180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5672468" y="472862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5" name="矩形 84"/>
          <p:cNvSpPr/>
          <p:nvPr/>
        </p:nvSpPr>
        <p:spPr>
          <a:xfrm>
            <a:off x="6440423" y="471634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6" name="矩形 85"/>
          <p:cNvSpPr/>
          <p:nvPr/>
        </p:nvSpPr>
        <p:spPr>
          <a:xfrm>
            <a:off x="7246373" y="472862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7" name="矩形 86"/>
          <p:cNvSpPr/>
          <p:nvPr/>
        </p:nvSpPr>
        <p:spPr>
          <a:xfrm>
            <a:off x="6041752" y="496873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8" name="矩形 87"/>
          <p:cNvSpPr/>
          <p:nvPr/>
        </p:nvSpPr>
        <p:spPr>
          <a:xfrm>
            <a:off x="6830877" y="504033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9" name="矩形 88"/>
          <p:cNvSpPr/>
          <p:nvPr/>
        </p:nvSpPr>
        <p:spPr>
          <a:xfrm>
            <a:off x="7639993" y="4991996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0" name="文字方塊 89"/>
          <p:cNvSpPr txBox="1"/>
          <p:nvPr/>
        </p:nvSpPr>
        <p:spPr>
          <a:xfrm>
            <a:off x="1621083" y="1796178"/>
            <a:ext cx="196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vector for each region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5527195" y="4376623"/>
            <a:ext cx="63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0.7</a:t>
            </a:r>
            <a:endParaRPr lang="zh-TW" altLang="en-US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6323910" y="4361957"/>
            <a:ext cx="69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0.1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7124443" y="4368849"/>
            <a:ext cx="61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0.1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17138" y="4674642"/>
            <a:ext cx="65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0.1</a:t>
            </a: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6716009" y="4721243"/>
            <a:ext cx="64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0.0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7536922" y="4674642"/>
            <a:ext cx="5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0.0</a:t>
            </a:r>
            <a:endParaRPr lang="zh-TW" altLang="en-US" dirty="0"/>
          </a:p>
        </p:txBody>
      </p:sp>
      <p:cxnSp>
        <p:nvCxnSpPr>
          <p:cNvPr id="70" name="直線單箭頭接點 69"/>
          <p:cNvCxnSpPr>
            <a:endCxn id="103" idx="2"/>
          </p:cNvCxnSpPr>
          <p:nvPr/>
        </p:nvCxnSpPr>
        <p:spPr>
          <a:xfrm flipV="1">
            <a:off x="5781772" y="4126132"/>
            <a:ext cx="176774" cy="286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4201679" y="3794822"/>
            <a:ext cx="149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weighted sum</a:t>
            </a:r>
            <a:endParaRPr lang="zh-TW" altLang="en-US" sz="2400" dirty="0"/>
          </a:p>
        </p:txBody>
      </p:sp>
      <p:cxnSp>
        <p:nvCxnSpPr>
          <p:cNvPr id="95" name="直線單箭頭接點 94"/>
          <p:cNvCxnSpPr>
            <a:endCxn id="103" idx="2"/>
          </p:cNvCxnSpPr>
          <p:nvPr/>
        </p:nvCxnSpPr>
        <p:spPr>
          <a:xfrm flipH="1" flipV="1">
            <a:off x="5958546" y="4126132"/>
            <a:ext cx="514278" cy="305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endCxn id="103" idx="2"/>
          </p:cNvCxnSpPr>
          <p:nvPr/>
        </p:nvCxnSpPr>
        <p:spPr>
          <a:xfrm flipH="1" flipV="1">
            <a:off x="5958546" y="4126132"/>
            <a:ext cx="1390186" cy="358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/>
          <p:nvPr/>
        </p:nvCxnSpPr>
        <p:spPr>
          <a:xfrm flipV="1">
            <a:off x="5902558" y="2000071"/>
            <a:ext cx="1" cy="27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729952" y="3469864"/>
            <a:ext cx="457187" cy="6562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4" name="直線單箭頭接點 103"/>
          <p:cNvCxnSpPr>
            <a:endCxn id="103" idx="2"/>
          </p:cNvCxnSpPr>
          <p:nvPr/>
        </p:nvCxnSpPr>
        <p:spPr>
          <a:xfrm flipH="1" flipV="1">
            <a:off x="5958546" y="4126132"/>
            <a:ext cx="185564" cy="661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群組 104"/>
          <p:cNvGrpSpPr/>
          <p:nvPr/>
        </p:nvGrpSpPr>
        <p:grpSpPr>
          <a:xfrm>
            <a:off x="5701301" y="2292755"/>
            <a:ext cx="461666" cy="900000"/>
            <a:chOff x="4123648" y="5748055"/>
            <a:chExt cx="461666" cy="900000"/>
          </a:xfrm>
        </p:grpSpPr>
        <p:sp>
          <p:nvSpPr>
            <p:cNvPr id="106" name="矩形 105"/>
            <p:cNvSpPr/>
            <p:nvPr/>
          </p:nvSpPr>
          <p:spPr>
            <a:xfrm>
              <a:off x="4123648" y="5748055"/>
              <a:ext cx="461666" cy="90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字方塊 106"/>
                <p:cNvSpPr txBox="1"/>
                <p:nvPr/>
              </p:nvSpPr>
              <p:spPr>
                <a:xfrm>
                  <a:off x="4196384" y="6013389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7" name="文字方塊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384" y="6013389"/>
                  <a:ext cx="36901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836" t="-1667" r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矩形 107"/>
          <p:cNvSpPr/>
          <p:nvPr/>
        </p:nvSpPr>
        <p:spPr>
          <a:xfrm>
            <a:off x="5683462" y="1340368"/>
            <a:ext cx="457187" cy="656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5309744" y="1451802"/>
            <a:ext cx="12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1</a:t>
            </a:r>
            <a:endParaRPr lang="zh-TW" altLang="en-US" sz="2400" dirty="0"/>
          </a:p>
        </p:txBody>
      </p:sp>
      <p:cxnSp>
        <p:nvCxnSpPr>
          <p:cNvPr id="109" name="直線單箭頭接點 108"/>
          <p:cNvCxnSpPr/>
          <p:nvPr/>
        </p:nvCxnSpPr>
        <p:spPr>
          <a:xfrm flipV="1">
            <a:off x="5945842" y="3193499"/>
            <a:ext cx="1" cy="27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群組 110"/>
          <p:cNvGrpSpPr/>
          <p:nvPr/>
        </p:nvGrpSpPr>
        <p:grpSpPr>
          <a:xfrm>
            <a:off x="4520698" y="2268426"/>
            <a:ext cx="461666" cy="900000"/>
            <a:chOff x="4123648" y="5748055"/>
            <a:chExt cx="461666" cy="900000"/>
          </a:xfrm>
        </p:grpSpPr>
        <p:sp>
          <p:nvSpPr>
            <p:cNvPr id="112" name="矩形 111"/>
            <p:cNvSpPr/>
            <p:nvPr/>
          </p:nvSpPr>
          <p:spPr>
            <a:xfrm>
              <a:off x="4123648" y="5748055"/>
              <a:ext cx="461666" cy="90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文字方塊 112"/>
                <p:cNvSpPr txBox="1"/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3" name="文字方塊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475" t="-1667" r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直線單箭頭接點 113"/>
          <p:cNvCxnSpPr/>
          <p:nvPr/>
        </p:nvCxnSpPr>
        <p:spPr>
          <a:xfrm flipV="1">
            <a:off x="5033651" y="2718426"/>
            <a:ext cx="638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03" grpId="0" animBg="1"/>
      <p:bldP spid="108" grpId="0" animBg="1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Caption Generation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71" y="4867497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cxnSp>
        <p:nvCxnSpPr>
          <p:cNvPr id="5" name="直線接點 4"/>
          <p:cNvCxnSpPr/>
          <p:nvPr/>
        </p:nvCxnSpPr>
        <p:spPr>
          <a:xfrm flipV="1">
            <a:off x="1185881" y="5020029"/>
            <a:ext cx="1740944" cy="113782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81247" y="5388497"/>
            <a:ext cx="1205622" cy="744343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798729" y="5073633"/>
            <a:ext cx="1276843" cy="75826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7"/>
          <p:cNvSpPr/>
          <p:nvPr/>
        </p:nvSpPr>
        <p:spPr>
          <a:xfrm>
            <a:off x="2266681" y="4132350"/>
            <a:ext cx="981630" cy="1025557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手繪多邊形 8"/>
          <p:cNvSpPr/>
          <p:nvPr/>
        </p:nvSpPr>
        <p:spPr>
          <a:xfrm>
            <a:off x="1856497" y="4107851"/>
            <a:ext cx="595080" cy="1280646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手繪多邊形 9"/>
          <p:cNvSpPr/>
          <p:nvPr/>
        </p:nvSpPr>
        <p:spPr>
          <a:xfrm>
            <a:off x="1248012" y="4140542"/>
            <a:ext cx="408107" cy="1588673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梯形 10"/>
          <p:cNvSpPr/>
          <p:nvPr/>
        </p:nvSpPr>
        <p:spPr>
          <a:xfrm>
            <a:off x="1269555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2" name="梯形 11"/>
          <p:cNvSpPr/>
          <p:nvPr/>
        </p:nvSpPr>
        <p:spPr>
          <a:xfrm>
            <a:off x="2050450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3" name="梯形 12"/>
          <p:cNvSpPr/>
          <p:nvPr/>
        </p:nvSpPr>
        <p:spPr>
          <a:xfrm>
            <a:off x="2843459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4" name="梯形 13"/>
          <p:cNvSpPr/>
          <p:nvPr/>
        </p:nvSpPr>
        <p:spPr>
          <a:xfrm>
            <a:off x="1641004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5" name="梯形 14"/>
          <p:cNvSpPr/>
          <p:nvPr/>
        </p:nvSpPr>
        <p:spPr>
          <a:xfrm>
            <a:off x="2421900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16" name="梯形 15"/>
          <p:cNvSpPr/>
          <p:nvPr/>
        </p:nvSpPr>
        <p:spPr>
          <a:xfrm>
            <a:off x="3214909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1666059" y="3388551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027353" y="3666948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2446954" y="3412498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18404" y="3695626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3239963" y="3412497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636468" y="3680075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563700" y="276451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2331655" y="275223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3137605" y="276451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1932984" y="300462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2722109" y="307622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3531225" y="3027891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9" name="手繪多邊形 28"/>
          <p:cNvSpPr/>
          <p:nvPr/>
        </p:nvSpPr>
        <p:spPr>
          <a:xfrm>
            <a:off x="1734214" y="4394170"/>
            <a:ext cx="343561" cy="1668321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0" name="手繪多邊形 29"/>
          <p:cNvSpPr/>
          <p:nvPr/>
        </p:nvSpPr>
        <p:spPr>
          <a:xfrm>
            <a:off x="2374985" y="4417462"/>
            <a:ext cx="491169" cy="1382191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1" name="手繪多邊形 30"/>
          <p:cNvSpPr/>
          <p:nvPr/>
        </p:nvSpPr>
        <p:spPr>
          <a:xfrm>
            <a:off x="2798758" y="4399928"/>
            <a:ext cx="847264" cy="1031257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0" name="文字方塊 59"/>
          <p:cNvSpPr txBox="1"/>
          <p:nvPr/>
        </p:nvSpPr>
        <p:spPr>
          <a:xfrm>
            <a:off x="374625" y="3825620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72" name="梯形 71"/>
          <p:cNvSpPr/>
          <p:nvPr/>
        </p:nvSpPr>
        <p:spPr>
          <a:xfrm>
            <a:off x="5378323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3" name="梯形 72"/>
          <p:cNvSpPr/>
          <p:nvPr/>
        </p:nvSpPr>
        <p:spPr>
          <a:xfrm>
            <a:off x="6159218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4" name="梯形 73"/>
          <p:cNvSpPr/>
          <p:nvPr/>
        </p:nvSpPr>
        <p:spPr>
          <a:xfrm>
            <a:off x="6952227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5" name="梯形 74"/>
          <p:cNvSpPr/>
          <p:nvPr/>
        </p:nvSpPr>
        <p:spPr>
          <a:xfrm>
            <a:off x="5749772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6" name="梯形 75"/>
          <p:cNvSpPr/>
          <p:nvPr/>
        </p:nvSpPr>
        <p:spPr>
          <a:xfrm>
            <a:off x="6530668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77" name="梯形 76"/>
          <p:cNvSpPr/>
          <p:nvPr/>
        </p:nvSpPr>
        <p:spPr>
          <a:xfrm>
            <a:off x="7323677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filter</a:t>
            </a:r>
            <a:endParaRPr lang="zh-TW" altLang="en-US" dirty="0"/>
          </a:p>
        </p:txBody>
      </p:sp>
      <p:cxnSp>
        <p:nvCxnSpPr>
          <p:cNvPr id="78" name="直線單箭頭接點 77"/>
          <p:cNvCxnSpPr/>
          <p:nvPr/>
        </p:nvCxnSpPr>
        <p:spPr>
          <a:xfrm flipV="1">
            <a:off x="5774827" y="5352656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6136121" y="5631053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6555722" y="5376603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6927172" y="5659731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7348731" y="5376602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7745236" y="5644180"/>
            <a:ext cx="0" cy="307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5672468" y="472862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5" name="矩形 84"/>
          <p:cNvSpPr/>
          <p:nvPr/>
        </p:nvSpPr>
        <p:spPr>
          <a:xfrm>
            <a:off x="6440423" y="471634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6" name="矩形 85"/>
          <p:cNvSpPr/>
          <p:nvPr/>
        </p:nvSpPr>
        <p:spPr>
          <a:xfrm>
            <a:off x="7246373" y="472862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7" name="矩形 86"/>
          <p:cNvSpPr/>
          <p:nvPr/>
        </p:nvSpPr>
        <p:spPr>
          <a:xfrm>
            <a:off x="6041752" y="496873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8" name="矩形 87"/>
          <p:cNvSpPr/>
          <p:nvPr/>
        </p:nvSpPr>
        <p:spPr>
          <a:xfrm>
            <a:off x="6830877" y="504033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9" name="矩形 88"/>
          <p:cNvSpPr/>
          <p:nvPr/>
        </p:nvSpPr>
        <p:spPr>
          <a:xfrm>
            <a:off x="7639993" y="4991996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0" name="文字方塊 89"/>
          <p:cNvSpPr txBox="1"/>
          <p:nvPr/>
        </p:nvSpPr>
        <p:spPr>
          <a:xfrm>
            <a:off x="1621083" y="1796178"/>
            <a:ext cx="196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vector for each region</a:t>
            </a:r>
            <a:endParaRPr lang="zh-TW" altLang="en-US" sz="2400" dirty="0"/>
          </a:p>
        </p:txBody>
      </p:sp>
      <p:grpSp>
        <p:nvGrpSpPr>
          <p:cNvPr id="93" name="群組 92"/>
          <p:cNvGrpSpPr/>
          <p:nvPr/>
        </p:nvGrpSpPr>
        <p:grpSpPr>
          <a:xfrm>
            <a:off x="4520698" y="2268426"/>
            <a:ext cx="461666" cy="900000"/>
            <a:chOff x="4123648" y="5748055"/>
            <a:chExt cx="461666" cy="900000"/>
          </a:xfrm>
        </p:grpSpPr>
        <p:sp>
          <p:nvSpPr>
            <p:cNvPr id="91" name="矩形 90"/>
            <p:cNvSpPr/>
            <p:nvPr/>
          </p:nvSpPr>
          <p:spPr>
            <a:xfrm>
              <a:off x="4123648" y="5748055"/>
              <a:ext cx="461666" cy="90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字方塊 91"/>
                <p:cNvSpPr txBox="1"/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2" name="文字方塊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475" t="-1667" r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文字方塊 62"/>
          <p:cNvSpPr txBox="1"/>
          <p:nvPr/>
        </p:nvSpPr>
        <p:spPr>
          <a:xfrm>
            <a:off x="5527195" y="4376623"/>
            <a:ext cx="63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0.0</a:t>
            </a:r>
            <a:endParaRPr lang="zh-TW" altLang="en-US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6323910" y="4361957"/>
            <a:ext cx="69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0.8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7124443" y="4368849"/>
            <a:ext cx="61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0.2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17138" y="4674642"/>
            <a:ext cx="65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0.0</a:t>
            </a: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6716009" y="4721243"/>
            <a:ext cx="64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0.0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7536922" y="4674642"/>
            <a:ext cx="5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0.0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7219257" y="3426045"/>
            <a:ext cx="149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weighted sum</a:t>
            </a:r>
            <a:endParaRPr lang="zh-TW" altLang="en-US" sz="2400" dirty="0"/>
          </a:p>
        </p:txBody>
      </p:sp>
      <p:cxnSp>
        <p:nvCxnSpPr>
          <p:cNvPr id="95" name="直線單箭頭接點 94"/>
          <p:cNvCxnSpPr>
            <a:endCxn id="94" idx="2"/>
          </p:cNvCxnSpPr>
          <p:nvPr/>
        </p:nvCxnSpPr>
        <p:spPr>
          <a:xfrm flipV="1">
            <a:off x="6530668" y="4135206"/>
            <a:ext cx="520679" cy="319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endCxn id="94" idx="2"/>
          </p:cNvCxnSpPr>
          <p:nvPr/>
        </p:nvCxnSpPr>
        <p:spPr>
          <a:xfrm flipH="1" flipV="1">
            <a:off x="7051347" y="4135206"/>
            <a:ext cx="330456" cy="348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/>
          <p:nvPr/>
        </p:nvCxnSpPr>
        <p:spPr>
          <a:xfrm flipV="1">
            <a:off x="5902558" y="2000071"/>
            <a:ext cx="1" cy="27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群組 104"/>
          <p:cNvGrpSpPr/>
          <p:nvPr/>
        </p:nvGrpSpPr>
        <p:grpSpPr>
          <a:xfrm>
            <a:off x="5701301" y="2292755"/>
            <a:ext cx="461666" cy="900000"/>
            <a:chOff x="4123648" y="5748055"/>
            <a:chExt cx="461666" cy="900000"/>
          </a:xfrm>
        </p:grpSpPr>
        <p:sp>
          <p:nvSpPr>
            <p:cNvPr id="106" name="矩形 105"/>
            <p:cNvSpPr/>
            <p:nvPr/>
          </p:nvSpPr>
          <p:spPr>
            <a:xfrm>
              <a:off x="4123648" y="5748055"/>
              <a:ext cx="461666" cy="90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字方塊 106"/>
                <p:cNvSpPr txBox="1"/>
                <p:nvPr/>
              </p:nvSpPr>
              <p:spPr>
                <a:xfrm>
                  <a:off x="4196384" y="6013389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7" name="文字方塊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384" y="6013389"/>
                  <a:ext cx="36901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836" t="-1667" r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矩形 107"/>
          <p:cNvSpPr/>
          <p:nvPr/>
        </p:nvSpPr>
        <p:spPr>
          <a:xfrm>
            <a:off x="5683462" y="1340368"/>
            <a:ext cx="457187" cy="656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5309744" y="1451802"/>
            <a:ext cx="12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1</a:t>
            </a:r>
            <a:endParaRPr lang="zh-TW" altLang="en-US" sz="2400" dirty="0"/>
          </a:p>
        </p:txBody>
      </p:sp>
      <p:sp>
        <p:nvSpPr>
          <p:cNvPr id="94" name="矩形 93"/>
          <p:cNvSpPr/>
          <p:nvPr/>
        </p:nvSpPr>
        <p:spPr>
          <a:xfrm>
            <a:off x="6822753" y="3478938"/>
            <a:ext cx="457187" cy="6562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7" name="直線單箭頭接點 96"/>
          <p:cNvCxnSpPr/>
          <p:nvPr/>
        </p:nvCxnSpPr>
        <p:spPr>
          <a:xfrm flipV="1">
            <a:off x="7024010" y="1975742"/>
            <a:ext cx="1" cy="27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群組 97"/>
          <p:cNvGrpSpPr/>
          <p:nvPr/>
        </p:nvGrpSpPr>
        <p:grpSpPr>
          <a:xfrm>
            <a:off x="6822753" y="2268426"/>
            <a:ext cx="461666" cy="900000"/>
            <a:chOff x="4123648" y="5748055"/>
            <a:chExt cx="461666" cy="900000"/>
          </a:xfrm>
        </p:grpSpPr>
        <p:sp>
          <p:nvSpPr>
            <p:cNvPr id="101" name="矩形 100"/>
            <p:cNvSpPr/>
            <p:nvPr/>
          </p:nvSpPr>
          <p:spPr>
            <a:xfrm>
              <a:off x="4123648" y="5748055"/>
              <a:ext cx="461666" cy="90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字方塊 101"/>
                <p:cNvSpPr txBox="1"/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2" name="文字方塊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384" y="6013389"/>
                  <a:ext cx="37561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677" t="-1667" r="-64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矩形 110"/>
          <p:cNvSpPr/>
          <p:nvPr/>
        </p:nvSpPr>
        <p:spPr>
          <a:xfrm>
            <a:off x="6804914" y="1316039"/>
            <a:ext cx="457187" cy="656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6431196" y="1427473"/>
            <a:ext cx="12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2</a:t>
            </a:r>
            <a:endParaRPr lang="zh-TW" altLang="en-US" sz="2400" dirty="0"/>
          </a:p>
        </p:txBody>
      </p:sp>
      <p:cxnSp>
        <p:nvCxnSpPr>
          <p:cNvPr id="113" name="直線單箭頭接點 112"/>
          <p:cNvCxnSpPr/>
          <p:nvPr/>
        </p:nvCxnSpPr>
        <p:spPr>
          <a:xfrm flipV="1">
            <a:off x="7067294" y="3169170"/>
            <a:ext cx="1" cy="27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>
            <a:endCxn id="101" idx="1"/>
          </p:cNvCxnSpPr>
          <p:nvPr/>
        </p:nvCxnSpPr>
        <p:spPr>
          <a:xfrm flipV="1">
            <a:off x="6183936" y="2718426"/>
            <a:ext cx="638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 flipV="1">
            <a:off x="5033651" y="2718426"/>
            <a:ext cx="638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cxnSpLocks/>
            <a:endCxn id="101" idx="1"/>
          </p:cNvCxnSpPr>
          <p:nvPr/>
        </p:nvCxnSpPr>
        <p:spPr>
          <a:xfrm>
            <a:off x="6183936" y="1796178"/>
            <a:ext cx="638817" cy="922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94" grpId="0" animBg="1"/>
      <p:bldP spid="111" grpId="0" animBg="1"/>
      <p:bldP spid="1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Caption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Image 4" descr="goo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" y="1690689"/>
            <a:ext cx="8954304" cy="37550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0574" y="5715298"/>
            <a:ext cx="7562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Kelvin Xu, Jimmy Ba, Ryan </a:t>
            </a:r>
            <a:r>
              <a:rPr lang="en-US" altLang="zh-TW" dirty="0" err="1"/>
              <a:t>Kiros</a:t>
            </a:r>
            <a:r>
              <a:rPr lang="en-US" altLang="zh-TW" dirty="0"/>
              <a:t>, Kyunghyun Cho, Aaron </a:t>
            </a:r>
            <a:r>
              <a:rPr lang="en-US" altLang="zh-TW" dirty="0" err="1"/>
              <a:t>Courville</a:t>
            </a:r>
            <a:r>
              <a:rPr lang="en-US" altLang="zh-TW" dirty="0"/>
              <a:t>, Ruslan </a:t>
            </a:r>
            <a:r>
              <a:rPr lang="en-US" altLang="zh-TW" dirty="0" err="1"/>
              <a:t>Salakhutdinov</a:t>
            </a:r>
            <a:r>
              <a:rPr lang="en-US" altLang="zh-TW" dirty="0"/>
              <a:t>, Richard </a:t>
            </a:r>
            <a:r>
              <a:rPr lang="en-US" altLang="zh-TW" dirty="0" err="1"/>
              <a:t>Zemel</a:t>
            </a:r>
            <a:r>
              <a:rPr lang="en-US" altLang="zh-TW" dirty="0"/>
              <a:t>, </a:t>
            </a:r>
            <a:r>
              <a:rPr lang="en-US" altLang="zh-TW" dirty="0" err="1"/>
              <a:t>Yoshua</a:t>
            </a:r>
            <a:r>
              <a:rPr lang="en-US" altLang="zh-TW" dirty="0"/>
              <a:t> Bengio, 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“</a:t>
            </a:r>
            <a:r>
              <a:rPr lang="en-US" altLang="zh-TW" dirty="0"/>
              <a:t>Show, Attend and Tell: Neural Image Caption Generation with Visual Attention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”, ICML,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0401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Caption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Image 4" descr="error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8958287" cy="3815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0574" y="5715298"/>
            <a:ext cx="7562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Kelvin Xu, Jimmy Ba, Ryan </a:t>
            </a:r>
            <a:r>
              <a:rPr lang="en-US" altLang="zh-TW" dirty="0" err="1"/>
              <a:t>Kiros</a:t>
            </a:r>
            <a:r>
              <a:rPr lang="en-US" altLang="zh-TW" dirty="0"/>
              <a:t>, Kyunghyun Cho, Aaron </a:t>
            </a:r>
            <a:r>
              <a:rPr lang="en-US" altLang="zh-TW" dirty="0" err="1"/>
              <a:t>Courville</a:t>
            </a:r>
            <a:r>
              <a:rPr lang="en-US" altLang="zh-TW" dirty="0"/>
              <a:t>, Ruslan </a:t>
            </a:r>
            <a:r>
              <a:rPr lang="en-US" altLang="zh-TW" dirty="0" err="1"/>
              <a:t>Salakhutdinov</a:t>
            </a:r>
            <a:r>
              <a:rPr lang="en-US" altLang="zh-TW" dirty="0"/>
              <a:t>, Richard </a:t>
            </a:r>
            <a:r>
              <a:rPr lang="en-US" altLang="zh-TW" dirty="0" err="1"/>
              <a:t>Zemel</a:t>
            </a:r>
            <a:r>
              <a:rPr lang="en-US" altLang="zh-TW" dirty="0"/>
              <a:t>, </a:t>
            </a:r>
            <a:r>
              <a:rPr lang="en-US" altLang="zh-TW" dirty="0" err="1"/>
              <a:t>Yoshua</a:t>
            </a:r>
            <a:r>
              <a:rPr lang="en-US" altLang="zh-TW" dirty="0"/>
              <a:t> Bengio, 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“</a:t>
            </a:r>
            <a:r>
              <a:rPr lang="en-US" altLang="zh-TW" dirty="0"/>
              <a:t>Show, Attend and Tell: Neural Image Caption Generation with Visual Attention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”, ICML,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4543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08" y="242113"/>
            <a:ext cx="6120721" cy="21555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057" y="2464047"/>
            <a:ext cx="5534025" cy="3619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157" y="2802185"/>
            <a:ext cx="5495925" cy="4286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273" y="3183185"/>
            <a:ext cx="5976032" cy="20261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024" y="5593826"/>
            <a:ext cx="4324350" cy="381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3104" y="5212826"/>
            <a:ext cx="3619500" cy="381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16902" y="1510642"/>
            <a:ext cx="7155542" cy="93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16902" y="4333738"/>
            <a:ext cx="7155542" cy="93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9028" y="6134261"/>
            <a:ext cx="922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Li Yao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Atousa</a:t>
            </a:r>
            <a:r>
              <a:rPr lang="en-US" altLang="zh-TW" dirty="0">
                <a:latin typeface="Lucida Grande"/>
              </a:rPr>
              <a:t> Torabi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Kyunghyun Cho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Nicolas </a:t>
            </a:r>
            <a:r>
              <a:rPr lang="en-US" altLang="zh-TW" dirty="0" err="1">
                <a:latin typeface="Lucida Grande"/>
              </a:rPr>
              <a:t>Ballas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Christopher Pal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Hugo </a:t>
            </a:r>
            <a:r>
              <a:rPr lang="en-US" altLang="zh-TW" dirty="0" err="1">
                <a:latin typeface="Lucida Grande"/>
              </a:rPr>
              <a:t>Larochelle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Aaron </a:t>
            </a:r>
            <a:r>
              <a:rPr lang="en-US" altLang="zh-TW" dirty="0" err="1">
                <a:latin typeface="Lucida Grande"/>
              </a:rPr>
              <a:t>Courville</a:t>
            </a:r>
            <a:r>
              <a:rPr lang="en-US" altLang="zh-TW" dirty="0">
                <a:latin typeface="Lucida Grande"/>
              </a:rPr>
              <a:t>, “</a:t>
            </a:r>
            <a:r>
              <a:rPr lang="en-US" altLang="zh-TW" dirty="0"/>
              <a:t>Describing Videos by Exploiting Temporal Structure</a:t>
            </a:r>
            <a:r>
              <a:rPr lang="en-US" altLang="zh-TW" dirty="0">
                <a:latin typeface="Lucida Grande"/>
              </a:rPr>
              <a:t>”, ICCV,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55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Memory Network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86314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735200" y="858202"/>
            <a:ext cx="1524000" cy="417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666931" y="5326579"/>
            <a:ext cx="1355732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395632" y="4818385"/>
            <a:ext cx="0" cy="495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199231" y="1862506"/>
            <a:ext cx="337217" cy="9443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/>
          <p:cNvCxnSpPr>
            <a:endCxn id="10" idx="3"/>
          </p:cNvCxnSpPr>
          <p:nvPr/>
        </p:nvCxnSpPr>
        <p:spPr>
          <a:xfrm flipH="1">
            <a:off x="4022663" y="5695069"/>
            <a:ext cx="1174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45478" y="5429996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Query</a:t>
            </a:r>
            <a:endParaRPr lang="zh-TW" altLang="en-US" sz="21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17615" y="4878216"/>
            <a:ext cx="911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100" dirty="0"/>
              <a:t>vector</a:t>
            </a:r>
            <a:endParaRPr lang="zh-TW" altLang="en-US" sz="2100" dirty="0"/>
          </a:p>
        </p:txBody>
      </p:sp>
      <p:sp>
        <p:nvSpPr>
          <p:cNvPr id="19" name="矩形 18"/>
          <p:cNvSpPr/>
          <p:nvPr/>
        </p:nvSpPr>
        <p:spPr>
          <a:xfrm>
            <a:off x="628650" y="4036047"/>
            <a:ext cx="1395611" cy="736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Document</a:t>
            </a:r>
            <a:endParaRPr lang="zh-TW" altLang="en-US" sz="2100" dirty="0"/>
          </a:p>
        </p:txBody>
      </p:sp>
      <p:sp>
        <p:nvSpPr>
          <p:cNvPr id="20" name="向右箭號 19"/>
          <p:cNvSpPr/>
          <p:nvPr/>
        </p:nvSpPr>
        <p:spPr>
          <a:xfrm>
            <a:off x="2158581" y="4255872"/>
            <a:ext cx="907094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1" name="向右箭號 20"/>
          <p:cNvSpPr/>
          <p:nvPr/>
        </p:nvSpPr>
        <p:spPr>
          <a:xfrm rot="10800000" flipV="1">
            <a:off x="5771513" y="5539616"/>
            <a:ext cx="957395" cy="3492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5277598" y="5249330"/>
            <a:ext cx="369836" cy="8914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600598" y="1954570"/>
            <a:ext cx="1561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1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Extracted Information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677676" y="4061868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9524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241187" y="3496828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187" y="3496828"/>
                <a:ext cx="388760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11111" r="-793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>
            <a:endCxn id="12" idx="2"/>
          </p:cNvCxnSpPr>
          <p:nvPr/>
        </p:nvCxnSpPr>
        <p:spPr>
          <a:xfrm flipV="1">
            <a:off x="3423459" y="2806902"/>
            <a:ext cx="944381" cy="722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4610151" y="1766814"/>
                <a:ext cx="1618520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51" y="1766814"/>
                <a:ext cx="1618520" cy="103848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手繪多邊形 43"/>
          <p:cNvSpPr/>
          <p:nvPr/>
        </p:nvSpPr>
        <p:spPr>
          <a:xfrm>
            <a:off x="2748481" y="3710667"/>
            <a:ext cx="405809" cy="1615913"/>
          </a:xfrm>
          <a:custGeom>
            <a:avLst/>
            <a:gdLst>
              <a:gd name="connsiteX0" fmla="*/ 278422 w 621322"/>
              <a:gd name="connsiteY0" fmla="*/ 2533650 h 2533650"/>
              <a:gd name="connsiteX1" fmla="*/ 11722 w 621322"/>
              <a:gd name="connsiteY1" fmla="*/ 1009650 h 2533650"/>
              <a:gd name="connsiteX2" fmla="*/ 621322 w 621322"/>
              <a:gd name="connsiteY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322" h="2533650">
                <a:moveTo>
                  <a:pt x="278422" y="2533650"/>
                </a:moveTo>
                <a:cubicBezTo>
                  <a:pt x="116497" y="1982787"/>
                  <a:pt x="-45428" y="1431925"/>
                  <a:pt x="11722" y="1009650"/>
                </a:cubicBezTo>
                <a:cubicBezTo>
                  <a:pt x="68872" y="587375"/>
                  <a:pt x="345097" y="293687"/>
                  <a:pt x="6213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1" name="矩形 50"/>
          <p:cNvSpPr/>
          <p:nvPr/>
        </p:nvSpPr>
        <p:spPr>
          <a:xfrm>
            <a:off x="3789895" y="396796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blipFill rotWithShape="0">
                <a:blip r:embed="rId32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/>
          <p:cNvSpPr/>
          <p:nvPr/>
        </p:nvSpPr>
        <p:spPr>
          <a:xfrm>
            <a:off x="4345867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blipFill rotWithShape="0">
                <a:blip r:embed="rId33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5442413" y="3953349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blipFill rotWithShape="0">
                <a:blip r:embed="rId34"/>
                <a:stretch>
                  <a:fillRect l="-8333" r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830057" y="3505962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57" y="3505962"/>
                <a:ext cx="395878" cy="369332"/>
              </a:xfrm>
              <a:prstGeom prst="rect">
                <a:avLst/>
              </a:prstGeom>
              <a:blipFill rotWithShape="0">
                <a:blip r:embed="rId35"/>
                <a:stretch>
                  <a:fillRect l="-9231" r="-615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4381989" y="3512322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89" y="3512322"/>
                <a:ext cx="395878" cy="369332"/>
              </a:xfrm>
              <a:prstGeom prst="rect">
                <a:avLst/>
              </a:prstGeom>
              <a:blipFill rotWithShape="0">
                <a:blip r:embed="rId36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462415" y="3526001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415" y="3526001"/>
                <a:ext cx="395878" cy="369332"/>
              </a:xfrm>
              <a:prstGeom prst="rect">
                <a:avLst/>
              </a:prstGeom>
              <a:blipFill rotWithShape="0">
                <a:blip r:embed="rId37"/>
                <a:stretch>
                  <a:fillRect l="-15385" r="-1076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/>
          <p:cNvCxnSpPr>
            <a:endCxn id="12" idx="2"/>
          </p:cNvCxnSpPr>
          <p:nvPr/>
        </p:nvCxnSpPr>
        <p:spPr>
          <a:xfrm flipV="1">
            <a:off x="4021507" y="2806902"/>
            <a:ext cx="346333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endCxn id="12" idx="2"/>
          </p:cNvCxnSpPr>
          <p:nvPr/>
        </p:nvCxnSpPr>
        <p:spPr>
          <a:xfrm flipH="1" flipV="1">
            <a:off x="4367840" y="2806902"/>
            <a:ext cx="212088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endCxn id="12" idx="2"/>
          </p:cNvCxnSpPr>
          <p:nvPr/>
        </p:nvCxnSpPr>
        <p:spPr>
          <a:xfrm flipH="1" flipV="1">
            <a:off x="4367840" y="2806902"/>
            <a:ext cx="1280191" cy="777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6724922" y="1805191"/>
            <a:ext cx="1520014" cy="1000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</a:t>
            </a:r>
            <a:endParaRPr lang="zh-TW" altLang="en-US" sz="2400" dirty="0"/>
          </a:p>
        </p:txBody>
      </p:sp>
      <p:sp>
        <p:nvSpPr>
          <p:cNvPr id="69" name="向右箭號 68"/>
          <p:cNvSpPr/>
          <p:nvPr/>
        </p:nvSpPr>
        <p:spPr>
          <a:xfrm rot="16200000">
            <a:off x="6291824" y="3914891"/>
            <a:ext cx="2452788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向右箭號 69"/>
          <p:cNvSpPr/>
          <p:nvPr/>
        </p:nvSpPr>
        <p:spPr>
          <a:xfrm>
            <a:off x="6228671" y="2118435"/>
            <a:ext cx="516807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向右箭號 70"/>
          <p:cNvSpPr/>
          <p:nvPr/>
        </p:nvSpPr>
        <p:spPr>
          <a:xfrm rot="16200000">
            <a:off x="7226525" y="1341321"/>
            <a:ext cx="516807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362166" y="1929203"/>
            <a:ext cx="201050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Sentence to vector can be jointly trained.</a:t>
            </a:r>
            <a:endParaRPr lang="zh-TW" altLang="en-US" sz="2400" dirty="0"/>
          </a:p>
        </p:txBody>
      </p:sp>
      <p:sp>
        <p:nvSpPr>
          <p:cNvPr id="73" name="矩形 72"/>
          <p:cNvSpPr/>
          <p:nvPr/>
        </p:nvSpPr>
        <p:spPr>
          <a:xfrm>
            <a:off x="4097650" y="1726704"/>
            <a:ext cx="2072731" cy="1203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62480" y="6154205"/>
            <a:ext cx="856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Sainbayar</a:t>
            </a:r>
            <a:r>
              <a:rPr lang="en-US" altLang="zh-TW" dirty="0"/>
              <a:t> Sukhbaatar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Arthur </a:t>
            </a:r>
            <a:r>
              <a:rPr lang="en-US" altLang="zh-TW" dirty="0" err="1"/>
              <a:t>Szlam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Jason Weston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Rob Fergus, “End-To-End Memory Networks”,</a:t>
            </a:r>
            <a:r>
              <a:rPr lang="zh-TW" altLang="en-US" dirty="0"/>
              <a:t> </a:t>
            </a:r>
            <a:r>
              <a:rPr lang="en-US" altLang="zh-TW" dirty="0"/>
              <a:t>NIPS,</a:t>
            </a:r>
            <a:r>
              <a:rPr lang="zh-TW" altLang="en-US" dirty="0"/>
              <a:t> </a:t>
            </a:r>
            <a:r>
              <a:rPr lang="en-US" altLang="zh-TW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818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4" grpId="0" animBg="1"/>
      <p:bldP spid="15" grpId="0"/>
      <p:bldP spid="19" grpId="0" animBg="1"/>
      <p:bldP spid="20" grpId="0" animBg="1"/>
      <p:bldP spid="21" grpId="0" animBg="1"/>
      <p:bldP spid="25" grpId="0" animBg="1"/>
      <p:bldP spid="26" grpId="0"/>
      <p:bldP spid="27" grpId="0"/>
      <p:bldP spid="28" grpId="0"/>
      <p:bldP spid="34" grpId="0"/>
      <p:bldP spid="41" grpId="0"/>
      <p:bldP spid="44" grpId="0" animBg="1"/>
      <p:bldP spid="51" grpId="0" animBg="1"/>
      <p:bldP spid="52" grpId="0"/>
      <p:bldP spid="53" grpId="0" animBg="1"/>
      <p:bldP spid="54" grpId="0"/>
      <p:bldP spid="55" grpId="0" animBg="1"/>
      <p:bldP spid="56" grpId="0"/>
      <p:bldP spid="58" grpId="0"/>
      <p:bldP spid="59" grpId="0"/>
      <p:bldP spid="60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86314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745478" y="48687"/>
            <a:ext cx="1524000" cy="417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666931" y="5326579"/>
            <a:ext cx="1355732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Match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395632" y="4818385"/>
            <a:ext cx="0" cy="495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115346" y="708628"/>
            <a:ext cx="337217" cy="944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/>
          <p:cNvCxnSpPr>
            <a:endCxn id="10" idx="3"/>
          </p:cNvCxnSpPr>
          <p:nvPr/>
        </p:nvCxnSpPr>
        <p:spPr>
          <a:xfrm flipH="1">
            <a:off x="4022663" y="5695069"/>
            <a:ext cx="1174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45478" y="5429996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Query</a:t>
            </a:r>
            <a:endParaRPr lang="zh-TW" altLang="en-US" sz="2100" dirty="0"/>
          </a:p>
        </p:txBody>
      </p:sp>
      <p:sp>
        <p:nvSpPr>
          <p:cNvPr id="19" name="矩形 18"/>
          <p:cNvSpPr/>
          <p:nvPr/>
        </p:nvSpPr>
        <p:spPr>
          <a:xfrm>
            <a:off x="628650" y="4036047"/>
            <a:ext cx="1395611" cy="736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Document</a:t>
            </a:r>
            <a:endParaRPr lang="zh-TW" altLang="en-US" sz="2100" dirty="0"/>
          </a:p>
        </p:txBody>
      </p:sp>
      <p:sp>
        <p:nvSpPr>
          <p:cNvPr id="20" name="向右箭號 19"/>
          <p:cNvSpPr/>
          <p:nvPr/>
        </p:nvSpPr>
        <p:spPr>
          <a:xfrm>
            <a:off x="2158581" y="4255872"/>
            <a:ext cx="907094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1" name="向右箭號 20"/>
          <p:cNvSpPr/>
          <p:nvPr/>
        </p:nvSpPr>
        <p:spPr>
          <a:xfrm rot="10800000" flipV="1">
            <a:off x="5771513" y="5539616"/>
            <a:ext cx="957395" cy="3492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5277598" y="5249330"/>
            <a:ext cx="369836" cy="8914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516713" y="800692"/>
            <a:ext cx="1561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100" kern="100" dirty="0">
                <a:solidFill>
                  <a:srgbClr val="00B050"/>
                </a:solidFill>
                <a:latin typeface="Times New Roman" panose="02020603050405020304" pitchFamily="18" charset="0"/>
              </a:rPr>
              <a:t>Extracted Information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677676" y="4061868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76" y="4174731"/>
                <a:ext cx="38523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524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245173" y="3458084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73" y="3458084"/>
                <a:ext cx="3887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375" r="-625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>
            <a:stCxn id="42" idx="0"/>
            <a:endCxn id="12" idx="2"/>
          </p:cNvCxnSpPr>
          <p:nvPr/>
        </p:nvCxnSpPr>
        <p:spPr>
          <a:xfrm flipV="1">
            <a:off x="3349950" y="1653024"/>
            <a:ext cx="934005" cy="801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4526266" y="612936"/>
                <a:ext cx="156408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66" y="612936"/>
                <a:ext cx="1564083" cy="10384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手繪多邊形 43"/>
          <p:cNvSpPr/>
          <p:nvPr/>
        </p:nvSpPr>
        <p:spPr>
          <a:xfrm>
            <a:off x="2748481" y="3710667"/>
            <a:ext cx="405809" cy="1615913"/>
          </a:xfrm>
          <a:custGeom>
            <a:avLst/>
            <a:gdLst>
              <a:gd name="connsiteX0" fmla="*/ 278422 w 621322"/>
              <a:gd name="connsiteY0" fmla="*/ 2533650 h 2533650"/>
              <a:gd name="connsiteX1" fmla="*/ 11722 w 621322"/>
              <a:gd name="connsiteY1" fmla="*/ 1009650 h 2533650"/>
              <a:gd name="connsiteX2" fmla="*/ 621322 w 621322"/>
              <a:gd name="connsiteY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322" h="2533650">
                <a:moveTo>
                  <a:pt x="278422" y="2533650"/>
                </a:moveTo>
                <a:cubicBezTo>
                  <a:pt x="116497" y="1982787"/>
                  <a:pt x="-45428" y="1431925"/>
                  <a:pt x="11722" y="1009650"/>
                </a:cubicBezTo>
                <a:cubicBezTo>
                  <a:pt x="68872" y="587375"/>
                  <a:pt x="345097" y="293687"/>
                  <a:pt x="6213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1" name="矩形 50"/>
          <p:cNvSpPr/>
          <p:nvPr/>
        </p:nvSpPr>
        <p:spPr>
          <a:xfrm>
            <a:off x="3789895" y="396796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57" y="4184791"/>
                <a:ext cx="39183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/>
          <p:cNvSpPr/>
          <p:nvPr/>
        </p:nvSpPr>
        <p:spPr>
          <a:xfrm>
            <a:off x="4345867" y="3957908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29" y="4174731"/>
                <a:ext cx="39183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231" r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5442413" y="3953349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75" y="4170172"/>
                <a:ext cx="43717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333" r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834043" y="3467218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43" y="3467218"/>
                <a:ext cx="3958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769" r="-615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4385975" y="3473578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75" y="3473578"/>
                <a:ext cx="39587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231" r="-615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466401" y="3487257"/>
                <a:ext cx="395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01" y="3487257"/>
                <a:ext cx="39587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923" r="-1076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/>
          <p:cNvCxnSpPr>
            <a:endCxn id="12" idx="2"/>
          </p:cNvCxnSpPr>
          <p:nvPr/>
        </p:nvCxnSpPr>
        <p:spPr>
          <a:xfrm flipV="1">
            <a:off x="3937622" y="1653024"/>
            <a:ext cx="346333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endCxn id="12" idx="2"/>
          </p:cNvCxnSpPr>
          <p:nvPr/>
        </p:nvCxnSpPr>
        <p:spPr>
          <a:xfrm flipH="1" flipV="1">
            <a:off x="4283955" y="1653024"/>
            <a:ext cx="212088" cy="78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endCxn id="12" idx="2"/>
          </p:cNvCxnSpPr>
          <p:nvPr/>
        </p:nvCxnSpPr>
        <p:spPr>
          <a:xfrm flipH="1" flipV="1">
            <a:off x="4283955" y="1653024"/>
            <a:ext cx="1280191" cy="777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向右箭號 69"/>
          <p:cNvSpPr/>
          <p:nvPr/>
        </p:nvSpPr>
        <p:spPr>
          <a:xfrm>
            <a:off x="6150924" y="1015231"/>
            <a:ext cx="516807" cy="410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向右箭號 70"/>
          <p:cNvSpPr/>
          <p:nvPr/>
        </p:nvSpPr>
        <p:spPr>
          <a:xfrm rot="16200000">
            <a:off x="7288705" y="427388"/>
            <a:ext cx="415113" cy="47790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355037" y="2197470"/>
            <a:ext cx="201050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Jointly learned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3150742" y="2454092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3" name="文字方塊 42"/>
          <p:cNvSpPr txBox="1"/>
          <p:nvPr/>
        </p:nvSpPr>
        <p:spPr>
          <a:xfrm>
            <a:off x="4642104" y="2558052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190904" y="2670915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04" y="2670915"/>
                <a:ext cx="38523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8750" r="-46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/>
          <p:cNvSpPr/>
          <p:nvPr/>
        </p:nvSpPr>
        <p:spPr>
          <a:xfrm>
            <a:off x="3754323" y="2464152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794485" y="2680975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85" y="2680975"/>
                <a:ext cx="39183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8462" r="-4615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/>
          <p:cNvSpPr/>
          <p:nvPr/>
        </p:nvSpPr>
        <p:spPr>
          <a:xfrm>
            <a:off x="4310295" y="2454092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350457" y="2670915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57" y="2670915"/>
                <a:ext cx="39183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8750" r="-625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/>
          <p:cNvSpPr/>
          <p:nvPr/>
        </p:nvSpPr>
        <p:spPr>
          <a:xfrm>
            <a:off x="5406841" y="2449533"/>
            <a:ext cx="398415" cy="840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5447003" y="2666356"/>
                <a:ext cx="437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03" y="2666356"/>
                <a:ext cx="437171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6901" r="-563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向右箭號 62"/>
          <p:cNvSpPr/>
          <p:nvPr/>
        </p:nvSpPr>
        <p:spPr>
          <a:xfrm rot="19242017">
            <a:off x="1449720" y="3163615"/>
            <a:ext cx="1803623" cy="39399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8" name="矩形 67"/>
          <p:cNvSpPr/>
          <p:nvPr/>
        </p:nvSpPr>
        <p:spPr>
          <a:xfrm>
            <a:off x="6756243" y="887561"/>
            <a:ext cx="1520014" cy="6627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2317" y="75129"/>
            <a:ext cx="200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Memory</a:t>
            </a:r>
          </a:p>
          <a:p>
            <a:r>
              <a:rPr lang="en-US" altLang="zh-TW" sz="2800" b="1" i="1" u="sng" dirty="0"/>
              <a:t>Network</a:t>
            </a:r>
            <a:endParaRPr lang="zh-TW" altLang="en-US" sz="2800" b="1" i="1" u="sng" dirty="0"/>
          </a:p>
        </p:txBody>
      </p:sp>
      <p:cxnSp>
        <p:nvCxnSpPr>
          <p:cNvPr id="65" name="直線單箭頭接點 64"/>
          <p:cNvCxnSpPr>
            <a:endCxn id="72" idx="2"/>
          </p:cNvCxnSpPr>
          <p:nvPr/>
        </p:nvCxnSpPr>
        <p:spPr>
          <a:xfrm flipH="1" flipV="1">
            <a:off x="1360288" y="2659135"/>
            <a:ext cx="957116" cy="726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endCxn id="72" idx="2"/>
          </p:cNvCxnSpPr>
          <p:nvPr/>
        </p:nvCxnSpPr>
        <p:spPr>
          <a:xfrm flipH="1" flipV="1">
            <a:off x="1360288" y="2659135"/>
            <a:ext cx="1242370" cy="1719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771512" y="1795071"/>
            <a:ext cx="657123" cy="44640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6409327" y="2197470"/>
            <a:ext cx="0" cy="252155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H="1">
            <a:off x="5781552" y="4719022"/>
            <a:ext cx="627775" cy="7983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482331" y="3131839"/>
            <a:ext cx="1428624" cy="6238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Hopping</a:t>
            </a:r>
            <a:endParaRPr lang="zh-TW" altLang="en-US" sz="2800" dirty="0"/>
          </a:p>
        </p:txBody>
      </p:sp>
      <p:sp>
        <p:nvSpPr>
          <p:cNvPr id="75" name="矩形 74"/>
          <p:cNvSpPr/>
          <p:nvPr/>
        </p:nvSpPr>
        <p:spPr>
          <a:xfrm>
            <a:off x="4020387" y="566230"/>
            <a:ext cx="2072731" cy="1203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7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6" grpId="0"/>
      <p:bldP spid="41" grpId="0"/>
      <p:bldP spid="70" grpId="0" animBg="1"/>
      <p:bldP spid="71" grpId="0" animBg="1"/>
      <p:bldP spid="72" grpId="0" animBg="1"/>
      <p:bldP spid="42" grpId="0" animBg="1"/>
      <p:bldP spid="43" grpId="0"/>
      <p:bldP spid="45" grpId="0"/>
      <p:bldP spid="47" grpId="0" animBg="1"/>
      <p:bldP spid="48" grpId="0"/>
      <p:bldP spid="49" grpId="0" animBg="1"/>
      <p:bldP spid="50" grpId="0"/>
      <p:bldP spid="57" grpId="0" animBg="1"/>
      <p:bldP spid="61" grpId="0"/>
      <p:bldP spid="63" grpId="0" animBg="1"/>
      <p:bldP spid="68" grpId="0" animBg="1"/>
      <p:bldP spid="16" grpId="0" animBg="1"/>
      <p:bldP spid="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0753" y="0"/>
            <a:ext cx="200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Memory</a:t>
            </a:r>
          </a:p>
          <a:p>
            <a:r>
              <a:rPr lang="en-US" altLang="zh-TW" sz="2800" b="1" i="1" u="sng" dirty="0"/>
              <a:t>Network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6251041" y="6090199"/>
            <a:ext cx="369836" cy="5525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</a:t>
            </a:r>
            <a:endParaRPr lang="zh-TW" altLang="en-US" sz="2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2253404" y="5005434"/>
            <a:ext cx="3049731" cy="552506"/>
            <a:chOff x="2814881" y="4926638"/>
            <a:chExt cx="3049731" cy="552506"/>
          </a:xfrm>
        </p:grpSpPr>
        <p:sp>
          <p:nvSpPr>
            <p:cNvPr id="7" name="矩形 6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243381" y="4300584"/>
            <a:ext cx="3049731" cy="552506"/>
            <a:chOff x="2814881" y="4926638"/>
            <a:chExt cx="3049731" cy="552506"/>
          </a:xfrm>
        </p:grpSpPr>
        <p:sp>
          <p:nvSpPr>
            <p:cNvPr id="14" name="矩形 13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2213620" y="5619443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Compute attention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126524" y="3833144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Extract information</a:t>
            </a:r>
            <a:endParaRPr lang="zh-TW" altLang="en-US" sz="24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6075959" y="3099832"/>
            <a:ext cx="812106" cy="749111"/>
            <a:chOff x="6765541" y="3081982"/>
            <a:chExt cx="812106" cy="749111"/>
          </a:xfrm>
        </p:grpSpPr>
        <p:sp>
          <p:nvSpPr>
            <p:cNvPr id="22" name="橢圓 21"/>
            <p:cNvSpPr/>
            <p:nvPr/>
          </p:nvSpPr>
          <p:spPr>
            <a:xfrm>
              <a:off x="6765541" y="3081982"/>
              <a:ext cx="720000" cy="72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群組 25"/>
          <p:cNvGrpSpPr/>
          <p:nvPr/>
        </p:nvGrpSpPr>
        <p:grpSpPr>
          <a:xfrm>
            <a:off x="2231566" y="2007071"/>
            <a:ext cx="3049731" cy="552506"/>
            <a:chOff x="2814881" y="4926638"/>
            <a:chExt cx="3049731" cy="552506"/>
          </a:xfrm>
        </p:grpSpPr>
        <p:sp>
          <p:nvSpPr>
            <p:cNvPr id="27" name="矩形 26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221543" y="1302221"/>
            <a:ext cx="3049731" cy="552506"/>
            <a:chOff x="2814881" y="4926638"/>
            <a:chExt cx="3049731" cy="552506"/>
          </a:xfrm>
        </p:grpSpPr>
        <p:sp>
          <p:nvSpPr>
            <p:cNvPr id="34" name="矩形 33"/>
            <p:cNvSpPr/>
            <p:nvPr/>
          </p:nvSpPr>
          <p:spPr>
            <a:xfrm>
              <a:off x="281488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35916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3903451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21737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5494776" y="4926638"/>
              <a:ext cx="369836" cy="5525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678988" y="4926638"/>
              <a:ext cx="92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2191782" y="2621080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Compute attention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126524" y="855225"/>
            <a:ext cx="327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Extract information</a:t>
            </a:r>
            <a:endParaRPr lang="zh-TW" altLang="en-US" sz="24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6075959" y="262381"/>
            <a:ext cx="812106" cy="749111"/>
            <a:chOff x="6765541" y="3081982"/>
            <a:chExt cx="812106" cy="749111"/>
          </a:xfrm>
        </p:grpSpPr>
        <p:sp>
          <p:nvSpPr>
            <p:cNvPr id="43" name="橢圓 42"/>
            <p:cNvSpPr/>
            <p:nvPr/>
          </p:nvSpPr>
          <p:spPr>
            <a:xfrm>
              <a:off x="6765541" y="3081982"/>
              <a:ext cx="720000" cy="72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8698" y="3160332"/>
                  <a:ext cx="608949" cy="6707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矩形 44"/>
          <p:cNvSpPr/>
          <p:nvPr/>
        </p:nvSpPr>
        <p:spPr>
          <a:xfrm>
            <a:off x="7276788" y="319667"/>
            <a:ext cx="943319" cy="6627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8729077" y="353338"/>
            <a:ext cx="41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</a:t>
            </a:r>
            <a:endParaRPr lang="zh-TW" altLang="en-US" sz="2800" dirty="0"/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6" y="2844776"/>
            <a:ext cx="1219200" cy="1219200"/>
          </a:xfrm>
          <a:prstGeom prst="rect">
            <a:avLst/>
          </a:prstGeom>
        </p:spPr>
      </p:pic>
      <p:grpSp>
        <p:nvGrpSpPr>
          <p:cNvPr id="54" name="群組 53"/>
          <p:cNvGrpSpPr/>
          <p:nvPr/>
        </p:nvGrpSpPr>
        <p:grpSpPr>
          <a:xfrm>
            <a:off x="3756216" y="6048530"/>
            <a:ext cx="2422643" cy="317922"/>
            <a:chOff x="3756216" y="6048530"/>
            <a:chExt cx="2422643" cy="317922"/>
          </a:xfrm>
        </p:grpSpPr>
        <p:cxnSp>
          <p:nvCxnSpPr>
            <p:cNvPr id="51" name="直線接點 50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H="1" flipV="1">
              <a:off x="3756216" y="60485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群組 54"/>
          <p:cNvGrpSpPr/>
          <p:nvPr/>
        </p:nvGrpSpPr>
        <p:grpSpPr>
          <a:xfrm>
            <a:off x="3679949" y="3038573"/>
            <a:ext cx="2422643" cy="317922"/>
            <a:chOff x="3756216" y="6048530"/>
            <a:chExt cx="2422643" cy="317922"/>
          </a:xfrm>
        </p:grpSpPr>
        <p:cxnSp>
          <p:nvCxnSpPr>
            <p:cNvPr id="56" name="直線接點 55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H="1" flipV="1">
              <a:off x="3756216" y="60485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群組 57"/>
          <p:cNvGrpSpPr/>
          <p:nvPr/>
        </p:nvGrpSpPr>
        <p:grpSpPr>
          <a:xfrm>
            <a:off x="3679949" y="3606007"/>
            <a:ext cx="2422643" cy="298872"/>
            <a:chOff x="3756216" y="6353330"/>
            <a:chExt cx="2422643" cy="298872"/>
          </a:xfrm>
        </p:grpSpPr>
        <p:cxnSp>
          <p:nvCxnSpPr>
            <p:cNvPr id="59" name="直線接點 58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H="1" flipV="1">
              <a:off x="3756216" y="63533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群組 60"/>
          <p:cNvGrpSpPr/>
          <p:nvPr/>
        </p:nvGrpSpPr>
        <p:grpSpPr>
          <a:xfrm>
            <a:off x="3653316" y="614948"/>
            <a:ext cx="2422643" cy="298872"/>
            <a:chOff x="3756216" y="6353330"/>
            <a:chExt cx="2422643" cy="298872"/>
          </a:xfrm>
        </p:grpSpPr>
        <p:cxnSp>
          <p:nvCxnSpPr>
            <p:cNvPr id="62" name="直線接點 61"/>
            <p:cNvCxnSpPr/>
            <p:nvPr/>
          </p:nvCxnSpPr>
          <p:spPr>
            <a:xfrm flipH="1">
              <a:off x="3756216" y="6366452"/>
              <a:ext cx="242264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H="1" flipV="1">
              <a:off x="3756216" y="6353330"/>
              <a:ext cx="0" cy="29887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直線接點 63"/>
          <p:cNvCxnSpPr/>
          <p:nvPr/>
        </p:nvCxnSpPr>
        <p:spPr>
          <a:xfrm flipV="1">
            <a:off x="6435959" y="3904879"/>
            <a:ext cx="0" cy="20942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V="1">
            <a:off x="6435959" y="1011492"/>
            <a:ext cx="0" cy="20942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6795959" y="649793"/>
            <a:ext cx="49824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8220107" y="633998"/>
            <a:ext cx="49824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1262584" y="4160617"/>
            <a:ext cx="929198" cy="112107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1387096" y="4063976"/>
            <a:ext cx="785219" cy="6117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 flipV="1">
            <a:off x="1347067" y="2384555"/>
            <a:ext cx="769950" cy="70488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V="1">
            <a:off x="1175170" y="1591408"/>
            <a:ext cx="924506" cy="128879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40" grpId="0"/>
      <p:bldP spid="41" grpId="0"/>
      <p:bldP spid="45" grpId="0" animBg="1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197080"/>
            <a:ext cx="5573486" cy="4113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0155"/>
            <a:ext cx="9144000" cy="24858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25" y="2345222"/>
            <a:ext cx="2994159" cy="196924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46202" y="368933"/>
            <a:ext cx="32351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Wei Fang, </a:t>
            </a:r>
            <a:r>
              <a:rPr lang="en-US" altLang="zh-TW" dirty="0" err="1">
                <a:solidFill>
                  <a:srgbClr val="333333"/>
                </a:solidFill>
                <a:latin typeface="Helvetica Neue"/>
              </a:rPr>
              <a:t>Juei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-Yang Hsu, Hung-yi Lee, Lin-Shan Lee, "Hierarchical Attention Model for Improved Machine Comprehension of Spoken Content", SLT,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84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5956" y="3509963"/>
            <a:ext cx="891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Generating a structured object component-by-component</a:t>
            </a:r>
          </a:p>
        </p:txBody>
      </p:sp>
    </p:spTree>
    <p:extLst>
      <p:ext uri="{BB962C8B-B14F-4D97-AF65-F5344CB8AC3E}">
        <p14:creationId xmlns:p14="http://schemas.microsoft.com/office/powerpoint/2010/main" val="1819218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von Neumann architecture</a:t>
            </a:r>
            <a:endParaRPr lang="zh-TW" altLang="en-US" dirty="0"/>
          </a:p>
        </p:txBody>
      </p:sp>
      <p:pic>
        <p:nvPicPr>
          <p:cNvPr id="1026" name="Picture 2" descr="https://qph.is.quoracdn.net/main-qimg-e20285f8850c54b80cfdee8e436c6173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19" y="1877702"/>
            <a:ext cx="4163786" cy="39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24071" y="5949052"/>
            <a:ext cx="6849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https://www.quora.com/How-does-the-Von-Neumann-architecture-provide-flexibility-for-program-development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44252" y="2771416"/>
            <a:ext cx="3979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Neural Turing Machine not only read from memory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44251" y="4212579"/>
            <a:ext cx="3979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Also modify the memory through attention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20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5654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045503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14" name="矩形 13"/>
          <p:cNvSpPr/>
          <p:nvPr/>
        </p:nvSpPr>
        <p:spPr>
          <a:xfrm>
            <a:off x="2755110" y="14981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6" name="矩形 15"/>
          <p:cNvSpPr/>
          <p:nvPr/>
        </p:nvSpPr>
        <p:spPr>
          <a:xfrm>
            <a:off x="2755111" y="22199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19" name="直線單箭頭接點 18"/>
          <p:cNvCxnSpPr>
            <a:cxnSpLocks/>
            <a:stCxn id="29" idx="3"/>
            <a:endCxn id="16" idx="1"/>
          </p:cNvCxnSpPr>
          <p:nvPr/>
        </p:nvCxnSpPr>
        <p:spPr>
          <a:xfrm flipV="1">
            <a:off x="1951628" y="2411023"/>
            <a:ext cx="803483" cy="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cxnSpLocks/>
            <a:stCxn id="9" idx="0"/>
          </p:cNvCxnSpPr>
          <p:nvPr/>
        </p:nvCxnSpPr>
        <p:spPr>
          <a:xfrm flipH="1" flipV="1">
            <a:off x="3364779" y="26152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3355611" y="18803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50625" y="2220750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30" name="矩形 29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/>
          <p:cNvSpPr/>
          <p:nvPr/>
        </p:nvSpPr>
        <p:spPr>
          <a:xfrm>
            <a:off x="2755111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47" name="直線單箭頭接點 46"/>
          <p:cNvCxnSpPr>
            <a:stCxn id="45" idx="0"/>
            <a:endCxn id="16" idx="2"/>
          </p:cNvCxnSpPr>
          <p:nvPr/>
        </p:nvCxnSpPr>
        <p:spPr>
          <a:xfrm flipV="1">
            <a:off x="3355613" y="26020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cxnSpLocks/>
            <a:endCxn id="9" idx="2"/>
          </p:cNvCxnSpPr>
          <p:nvPr/>
        </p:nvCxnSpPr>
        <p:spPr>
          <a:xfrm flipV="1">
            <a:off x="2321109" y="3425805"/>
            <a:ext cx="2324896" cy="68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3268455" y="5324109"/>
            <a:ext cx="149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Long term memory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3316091" y="3754924"/>
            <a:ext cx="149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Retrieval process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20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 animBg="1"/>
      <p:bldP spid="9" grpId="0" animBg="1"/>
      <p:bldP spid="30" grpId="0" animBg="1"/>
      <p:bldP spid="31" grpId="0"/>
      <p:bldP spid="32" grpId="0"/>
      <p:bldP spid="34" grpId="0" animBg="1"/>
      <p:bldP spid="35" grpId="0"/>
      <p:bldP spid="36" grpId="0" animBg="1"/>
      <p:bldP spid="37" grpId="0"/>
      <p:bldP spid="52" grpId="0"/>
      <p:bldP spid="53" grpId="0"/>
      <p:bldP spid="54" grpId="0"/>
      <p:bldP spid="55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5654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5" y="2958142"/>
                <a:ext cx="1959511" cy="8943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6598724" y="3279172"/>
            <a:ext cx="504368" cy="1182337"/>
            <a:chOff x="5760614" y="3105355"/>
            <a:chExt cx="504368" cy="1182337"/>
          </a:xfrm>
        </p:grpSpPr>
        <p:sp>
          <p:nvSpPr>
            <p:cNvPr id="40" name="矩形 39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/>
                <p:cNvSpPr txBox="1"/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1" name="文字方塊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群組 41"/>
          <p:cNvGrpSpPr/>
          <p:nvPr/>
        </p:nvGrpSpPr>
        <p:grpSpPr>
          <a:xfrm>
            <a:off x="7340653" y="3273621"/>
            <a:ext cx="532645" cy="1182337"/>
            <a:chOff x="5760614" y="3105355"/>
            <a:chExt cx="532645" cy="1182337"/>
          </a:xfrm>
        </p:grpSpPr>
        <p:sp>
          <p:nvSpPr>
            <p:cNvPr id="43" name="矩形 42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直線單箭頭接點 48"/>
          <p:cNvCxnSpPr>
            <a:cxnSpLocks/>
            <a:stCxn id="85" idx="3"/>
            <a:endCxn id="40" idx="0"/>
          </p:cNvCxnSpPr>
          <p:nvPr/>
        </p:nvCxnSpPr>
        <p:spPr>
          <a:xfrm>
            <a:off x="3956114" y="2411023"/>
            <a:ext cx="2874055" cy="868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  <a:stCxn id="85" idx="3"/>
            <a:endCxn id="43" idx="0"/>
          </p:cNvCxnSpPr>
          <p:nvPr/>
        </p:nvCxnSpPr>
        <p:spPr>
          <a:xfrm>
            <a:off x="3956114" y="2411023"/>
            <a:ext cx="3615984" cy="862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群組 55"/>
          <p:cNvGrpSpPr/>
          <p:nvPr/>
        </p:nvGrpSpPr>
        <p:grpSpPr>
          <a:xfrm>
            <a:off x="5868856" y="3279171"/>
            <a:ext cx="531042" cy="1182337"/>
            <a:chOff x="5760614" y="3105355"/>
            <a:chExt cx="531042" cy="1182337"/>
          </a:xfrm>
        </p:grpSpPr>
        <p:sp>
          <p:nvSpPr>
            <p:cNvPr id="57" name="矩形 56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直線單箭頭接點 59"/>
          <p:cNvCxnSpPr>
            <a:cxnSpLocks/>
            <a:stCxn id="85" idx="3"/>
            <a:endCxn id="57" idx="0"/>
          </p:cNvCxnSpPr>
          <p:nvPr/>
        </p:nvCxnSpPr>
        <p:spPr>
          <a:xfrm>
            <a:off x="3956114" y="2411023"/>
            <a:ext cx="2144187" cy="868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3685605" y="6174164"/>
                <a:ext cx="2354427" cy="41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05" y="6174164"/>
                <a:ext cx="2354427" cy="4176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blipFill rotWithShape="0">
                <a:blip r:embed="rId16"/>
                <a:stretch>
                  <a:fillRect l="-10606" t="-14754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blipFill rotWithShape="0">
                <a:blip r:embed="rId17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blipFill rotWithShape="0">
                <a:blip r:embed="rId18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blipFill rotWithShape="0">
                <a:blip r:embed="rId19"/>
                <a:stretch>
                  <a:fillRect l="-8824" t="-14754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/>
          <p:cNvSpPr/>
          <p:nvPr/>
        </p:nvSpPr>
        <p:spPr>
          <a:xfrm>
            <a:off x="3841751" y="5138461"/>
            <a:ext cx="1960391" cy="4032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898460" y="564312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60" y="5643123"/>
                <a:ext cx="404598" cy="372859"/>
              </a:xfrm>
              <a:prstGeom prst="rect">
                <a:avLst/>
              </a:prstGeom>
              <a:blipFill rotWithShape="0">
                <a:blip r:embed="rId20"/>
                <a:stretch>
                  <a:fillRect l="-10606" t="-1639" r="-7576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4393692" y="564312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692" y="5643123"/>
                <a:ext cx="411203" cy="376642"/>
              </a:xfrm>
              <a:prstGeom prst="rect">
                <a:avLst/>
              </a:prstGeom>
              <a:blipFill rotWithShape="0">
                <a:blip r:embed="rId21"/>
                <a:stretch>
                  <a:fillRect l="-10448" t="-1639" r="-746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4895529" y="5643123"/>
                <a:ext cx="411203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29" y="5643123"/>
                <a:ext cx="411203" cy="378502"/>
              </a:xfrm>
              <a:prstGeom prst="rect">
                <a:avLst/>
              </a:prstGeom>
              <a:blipFill rotWithShape="0">
                <a:blip r:embed="rId22"/>
                <a:stretch>
                  <a:fillRect l="-8824" t="-1613" r="-5882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5397367" y="5643123"/>
                <a:ext cx="411203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67" y="5643123"/>
                <a:ext cx="411203" cy="375103"/>
              </a:xfrm>
              <a:prstGeom prst="rect">
                <a:avLst/>
              </a:prstGeom>
              <a:blipFill rotWithShape="0">
                <a:blip r:embed="rId23"/>
                <a:stretch>
                  <a:fillRect l="-8824" t="-1639" r="-5882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5868856" y="3302729"/>
            <a:ext cx="450828" cy="1168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702320" y="5162197"/>
            <a:ext cx="2340969" cy="1168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4394248" y="4099466"/>
            <a:ext cx="307310" cy="590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/>
        </p:nvSpPr>
        <p:spPr>
          <a:xfrm>
            <a:off x="5409007" y="4469385"/>
            <a:ext cx="307310" cy="220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3886869" y="4575764"/>
            <a:ext cx="307310" cy="114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4901627" y="4520950"/>
            <a:ext cx="307310" cy="169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4045503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84" name="矩形 83"/>
          <p:cNvSpPr/>
          <p:nvPr/>
        </p:nvSpPr>
        <p:spPr>
          <a:xfrm>
            <a:off x="2755110" y="14981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5" name="矩形 84"/>
          <p:cNvSpPr/>
          <p:nvPr/>
        </p:nvSpPr>
        <p:spPr>
          <a:xfrm>
            <a:off x="2755111" y="22199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86" name="直線單箭頭接點 85"/>
          <p:cNvCxnSpPr>
            <a:cxnSpLocks/>
            <a:stCxn id="89" idx="3"/>
            <a:endCxn id="85" idx="1"/>
          </p:cNvCxnSpPr>
          <p:nvPr/>
        </p:nvCxnSpPr>
        <p:spPr>
          <a:xfrm flipV="1">
            <a:off x="1951628" y="2411023"/>
            <a:ext cx="803483" cy="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cxnSpLocks/>
            <a:stCxn id="83" idx="0"/>
          </p:cNvCxnSpPr>
          <p:nvPr/>
        </p:nvCxnSpPr>
        <p:spPr>
          <a:xfrm flipH="1" flipV="1">
            <a:off x="3364779" y="26152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 flipV="1">
            <a:off x="3355611" y="18803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750625" y="2220750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90" name="矩形 89"/>
          <p:cNvSpPr/>
          <p:nvPr/>
        </p:nvSpPr>
        <p:spPr>
          <a:xfrm>
            <a:off x="2755111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91" name="直線單箭頭接點 90"/>
          <p:cNvCxnSpPr>
            <a:stCxn id="90" idx="0"/>
            <a:endCxn id="85" idx="2"/>
          </p:cNvCxnSpPr>
          <p:nvPr/>
        </p:nvCxnSpPr>
        <p:spPr>
          <a:xfrm flipV="1">
            <a:off x="3355613" y="26020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cxnSpLocks/>
            <a:endCxn id="83" idx="2"/>
          </p:cNvCxnSpPr>
          <p:nvPr/>
        </p:nvCxnSpPr>
        <p:spPr>
          <a:xfrm flipV="1">
            <a:off x="2321109" y="3425805"/>
            <a:ext cx="2324896" cy="68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2" grpId="0" animBg="1"/>
      <p:bldP spid="74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/>
              <a:t>Real version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06" y="1507720"/>
            <a:ext cx="5629730" cy="5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7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2862" y="515543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6598724" y="3279172"/>
            <a:ext cx="504368" cy="1182337"/>
            <a:chOff x="5760614" y="3105355"/>
            <a:chExt cx="504368" cy="1182337"/>
          </a:xfrm>
        </p:grpSpPr>
        <p:sp>
          <p:nvSpPr>
            <p:cNvPr id="40" name="矩形 39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/>
                <p:cNvSpPr txBox="1"/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1" name="文字方塊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群組 41"/>
          <p:cNvGrpSpPr/>
          <p:nvPr/>
        </p:nvGrpSpPr>
        <p:grpSpPr>
          <a:xfrm>
            <a:off x="7340653" y="3273621"/>
            <a:ext cx="532645" cy="1182337"/>
            <a:chOff x="5760614" y="3105355"/>
            <a:chExt cx="532645" cy="1182337"/>
          </a:xfrm>
        </p:grpSpPr>
        <p:sp>
          <p:nvSpPr>
            <p:cNvPr id="43" name="矩形 42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群組 55"/>
          <p:cNvGrpSpPr/>
          <p:nvPr/>
        </p:nvGrpSpPr>
        <p:grpSpPr>
          <a:xfrm>
            <a:off x="5868856" y="3279171"/>
            <a:ext cx="531042" cy="1182337"/>
            <a:chOff x="5760614" y="3105355"/>
            <a:chExt cx="531042" cy="1182337"/>
          </a:xfrm>
        </p:grpSpPr>
        <p:sp>
          <p:nvSpPr>
            <p:cNvPr id="57" name="矩形 56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8395" cy="4062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矩形 71"/>
          <p:cNvSpPr/>
          <p:nvPr/>
        </p:nvSpPr>
        <p:spPr>
          <a:xfrm>
            <a:off x="6610785" y="3276155"/>
            <a:ext cx="450828" cy="1168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7352714" y="3287752"/>
            <a:ext cx="450828" cy="1168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3666001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4239717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blipFill rotWithShape="0">
                <a:blip r:embed="rId14"/>
                <a:stretch>
                  <a:fillRect l="-9091" r="-519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blipFill rotWithShape="0">
                <a:blip r:embed="rId15"/>
                <a:stretch>
                  <a:fillRect l="-8974" r="-5128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79"/>
          <p:cNvSpPr/>
          <p:nvPr/>
        </p:nvSpPr>
        <p:spPr>
          <a:xfrm>
            <a:off x="4824215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blipFill rotWithShape="0">
                <a:blip r:embed="rId16"/>
                <a:stretch>
                  <a:fillRect l="-8974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矩形 81"/>
          <p:cNvSpPr/>
          <p:nvPr/>
        </p:nvSpPr>
        <p:spPr>
          <a:xfrm>
            <a:off x="5439043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blipFill rotWithShape="0">
                <a:blip r:embed="rId17"/>
                <a:stretch>
                  <a:fillRect l="-9091" t="-1639" r="-649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矩形 83"/>
          <p:cNvSpPr/>
          <p:nvPr/>
        </p:nvSpPr>
        <p:spPr>
          <a:xfrm>
            <a:off x="861452" y="1879439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885466" y="2295371"/>
                <a:ext cx="462498" cy="388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66" y="2295371"/>
                <a:ext cx="462498" cy="38856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1972009" y="1879228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/>
              <p:cNvSpPr txBox="1"/>
              <p:nvPr/>
            </p:nvSpPr>
            <p:spPr>
              <a:xfrm>
                <a:off x="1996023" y="2295160"/>
                <a:ext cx="469616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23" y="2295160"/>
                <a:ext cx="469616" cy="39164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1484100" y="2319671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100" y="2319671"/>
                <a:ext cx="298159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群組 88"/>
          <p:cNvGrpSpPr/>
          <p:nvPr/>
        </p:nvGrpSpPr>
        <p:grpSpPr>
          <a:xfrm>
            <a:off x="3314127" y="1875350"/>
            <a:ext cx="504368" cy="1182337"/>
            <a:chOff x="5760614" y="3105355"/>
            <a:chExt cx="504368" cy="1182337"/>
          </a:xfrm>
        </p:grpSpPr>
        <p:sp>
          <p:nvSpPr>
            <p:cNvPr id="90" name="矩形 89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字方塊 90"/>
                <p:cNvSpPr txBox="1"/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1" name="文字方塊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31721" cy="4062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群組 91"/>
          <p:cNvGrpSpPr/>
          <p:nvPr/>
        </p:nvGrpSpPr>
        <p:grpSpPr>
          <a:xfrm>
            <a:off x="5469692" y="1875350"/>
            <a:ext cx="532645" cy="1182337"/>
            <a:chOff x="5760614" y="3105355"/>
            <a:chExt cx="532645" cy="1182337"/>
          </a:xfrm>
        </p:grpSpPr>
        <p:sp>
          <p:nvSpPr>
            <p:cNvPr id="93" name="矩形 92"/>
            <p:cNvSpPr/>
            <p:nvPr/>
          </p:nvSpPr>
          <p:spPr>
            <a:xfrm>
              <a:off x="5760614" y="3105355"/>
              <a:ext cx="462889" cy="11823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/>
                <p:cNvSpPr txBox="1"/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/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4" name="文字方塊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261" y="3488860"/>
                  <a:ext cx="459998" cy="4062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4875325" y="2282974"/>
                <a:ext cx="617990" cy="388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25" y="2282974"/>
                <a:ext cx="617990" cy="3885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/>
          <p:cNvSpPr txBox="1"/>
          <p:nvPr/>
        </p:nvSpPr>
        <p:spPr>
          <a:xfrm>
            <a:off x="3151334" y="3102597"/>
            <a:ext cx="162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(element-wise)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2619023" y="2262897"/>
                <a:ext cx="617990" cy="388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23" y="2262897"/>
                <a:ext cx="617990" cy="3885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矩形 102"/>
          <p:cNvSpPr/>
          <p:nvPr/>
        </p:nvSpPr>
        <p:spPr>
          <a:xfrm>
            <a:off x="3716014" y="4051336"/>
            <a:ext cx="2152841" cy="1014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blipFill rotWithShape="0">
                <a:blip r:embed="rId27"/>
                <a:stretch>
                  <a:fillRect l="-10606" t="-14754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blipFill rotWithShape="0">
                <a:blip r:embed="rId28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/>
              <p:cNvSpPr txBox="1"/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4" name="文字方塊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blipFill rotWithShape="0">
                <a:blip r:embed="rId29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/>
              <p:cNvSpPr txBox="1"/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5" name="文字方塊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blipFill rotWithShape="0">
                <a:blip r:embed="rId30"/>
                <a:stretch>
                  <a:fillRect l="-8824" t="-14754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矩形 115"/>
          <p:cNvSpPr/>
          <p:nvPr/>
        </p:nvSpPr>
        <p:spPr>
          <a:xfrm>
            <a:off x="4394248" y="4099466"/>
            <a:ext cx="307310" cy="590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矩形 116"/>
          <p:cNvSpPr/>
          <p:nvPr/>
        </p:nvSpPr>
        <p:spPr>
          <a:xfrm>
            <a:off x="5409007" y="4469385"/>
            <a:ext cx="307310" cy="220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矩形 117"/>
          <p:cNvSpPr/>
          <p:nvPr/>
        </p:nvSpPr>
        <p:spPr>
          <a:xfrm>
            <a:off x="3886869" y="4575764"/>
            <a:ext cx="307310" cy="114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矩形 118"/>
          <p:cNvSpPr/>
          <p:nvPr/>
        </p:nvSpPr>
        <p:spPr>
          <a:xfrm>
            <a:off x="4901627" y="4520950"/>
            <a:ext cx="307310" cy="169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矩形 119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矩形 120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矩形 121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矩形 122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4127574" y="1869355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4078805" y="2268796"/>
                <a:ext cx="469616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05" y="2268796"/>
                <a:ext cx="469616" cy="3916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357558" y="4479944"/>
            <a:ext cx="95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 ~ 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66431" y="2302210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31" y="2302210"/>
                <a:ext cx="336631" cy="369332"/>
              </a:xfrm>
              <a:prstGeom prst="rect">
                <a:avLst/>
              </a:prstGeom>
              <a:blipFill>
                <a:blip r:embed="rId32"/>
                <a:stretch>
                  <a:fillRect l="-25455" r="-25455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8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76" grpId="0" animBg="1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  <p:bldP spid="84" grpId="0" animBg="1"/>
      <p:bldP spid="85" grpId="0"/>
      <p:bldP spid="86" grpId="0" animBg="1"/>
      <p:bldP spid="87" grpId="0"/>
      <p:bldP spid="88" grpId="0"/>
      <p:bldP spid="95" grpId="0"/>
      <p:bldP spid="97" grpId="0"/>
      <p:bldP spid="101" grpId="0"/>
      <p:bldP spid="103" grpId="0" animBg="1"/>
      <p:bldP spid="70" grpId="0" animBg="1"/>
      <p:bldP spid="71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Turing Machine</a:t>
            </a:r>
            <a:endParaRPr lang="zh-TW" altLang="en-US" dirty="0"/>
          </a:p>
        </p:txBody>
      </p:sp>
      <p:cxnSp>
        <p:nvCxnSpPr>
          <p:cNvPr id="94" name="直線單箭頭接點 93"/>
          <p:cNvCxnSpPr>
            <a:cxnSpLocks/>
            <a:endCxn id="84" idx="2"/>
          </p:cNvCxnSpPr>
          <p:nvPr/>
        </p:nvCxnSpPr>
        <p:spPr>
          <a:xfrm flipV="1">
            <a:off x="5617626" y="3413205"/>
            <a:ext cx="2358528" cy="602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68353" y="387034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772862" y="515543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矩形 104"/>
          <p:cNvSpPr/>
          <p:nvPr/>
        </p:nvSpPr>
        <p:spPr>
          <a:xfrm>
            <a:off x="1319370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1" y="5526917"/>
                <a:ext cx="469616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7792" t="-1639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2" y="5526147"/>
                <a:ext cx="474874" cy="376642"/>
              </a:xfrm>
              <a:prstGeom prst="rect">
                <a:avLst/>
              </a:prstGeom>
              <a:blipFill rotWithShape="0">
                <a:blip r:embed="rId4"/>
                <a:stretch>
                  <a:fillRect l="-7692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矩形 107"/>
          <p:cNvSpPr/>
          <p:nvPr/>
        </p:nvSpPr>
        <p:spPr>
          <a:xfrm>
            <a:off x="1903868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70" y="5524287"/>
                <a:ext cx="474874" cy="37850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128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矩形 109"/>
          <p:cNvSpPr/>
          <p:nvPr/>
        </p:nvSpPr>
        <p:spPr>
          <a:xfrm>
            <a:off x="2518696" y="5148440"/>
            <a:ext cx="462889" cy="118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68" y="5527686"/>
                <a:ext cx="474874" cy="375103"/>
              </a:xfrm>
              <a:prstGeom prst="rect">
                <a:avLst/>
              </a:prstGeom>
              <a:blipFill rotWithShape="0">
                <a:blip r:embed="rId6"/>
                <a:stretch>
                  <a:fillRect l="-8974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" y="4721536"/>
                <a:ext cx="404598" cy="372859"/>
              </a:xfrm>
              <a:prstGeom prst="rect">
                <a:avLst/>
              </a:prstGeom>
              <a:blipFill rotWithShape="0">
                <a:blip r:embed="rId7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4710777"/>
                <a:ext cx="411203" cy="376642"/>
              </a:xfrm>
              <a:prstGeom prst="rect">
                <a:avLst/>
              </a:prstGeom>
              <a:blipFill rotWithShape="0">
                <a:blip r:embed="rId8"/>
                <a:stretch>
                  <a:fillRect l="-8824" t="-16129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/>
              <p:cNvSpPr txBox="1"/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4" name="文字方塊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7" y="4710777"/>
                <a:ext cx="411202" cy="375424"/>
              </a:xfrm>
              <a:prstGeom prst="rect">
                <a:avLst/>
              </a:prstGeom>
              <a:blipFill rotWithShape="0">
                <a:blip r:embed="rId9"/>
                <a:stretch>
                  <a:fillRect l="-8824" t="-14754" r="-4852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/>
              <p:cNvSpPr txBox="1"/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5" name="文字方塊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8" y="4721536"/>
                <a:ext cx="411202" cy="372090"/>
              </a:xfrm>
              <a:prstGeom prst="rect">
                <a:avLst/>
              </a:prstGeom>
              <a:blipFill rotWithShape="0">
                <a:blip r:embed="rId10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/>
              <p:cNvSpPr txBox="1"/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5" name="文字方塊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75" y="4677573"/>
                <a:ext cx="404598" cy="372859"/>
              </a:xfrm>
              <a:prstGeom prst="rect">
                <a:avLst/>
              </a:prstGeom>
              <a:blipFill rotWithShape="0">
                <a:blip r:embed="rId11"/>
                <a:stretch>
                  <a:fillRect l="-10606" t="-14754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/>
              <p:cNvSpPr txBox="1"/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57" y="4677573"/>
                <a:ext cx="411203" cy="376642"/>
              </a:xfrm>
              <a:prstGeom prst="rect">
                <a:avLst/>
              </a:prstGeom>
              <a:blipFill rotWithShape="0">
                <a:blip r:embed="rId12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字方塊 126"/>
              <p:cNvSpPr txBox="1"/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7" name="文字方塊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4677573"/>
                <a:ext cx="411202" cy="375424"/>
              </a:xfrm>
              <a:prstGeom prst="rect">
                <a:avLst/>
              </a:prstGeom>
              <a:blipFill rotWithShape="0">
                <a:blip r:embed="rId13"/>
                <a:stretch>
                  <a:fillRect l="-8824" t="-14516" r="-48529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字方塊 127"/>
              <p:cNvSpPr txBox="1"/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8" name="文字方塊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0" y="4677573"/>
                <a:ext cx="411202" cy="372090"/>
              </a:xfrm>
              <a:prstGeom prst="rect">
                <a:avLst/>
              </a:prstGeom>
              <a:blipFill rotWithShape="0">
                <a:blip r:embed="rId14"/>
                <a:stretch>
                  <a:fillRect l="-8824" t="-14754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/>
          <p:cNvSpPr/>
          <p:nvPr/>
        </p:nvSpPr>
        <p:spPr>
          <a:xfrm>
            <a:off x="4394248" y="4099466"/>
            <a:ext cx="307310" cy="590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/>
          <p:cNvSpPr/>
          <p:nvPr/>
        </p:nvSpPr>
        <p:spPr>
          <a:xfrm>
            <a:off x="5409007" y="4469385"/>
            <a:ext cx="307310" cy="220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矩形 130"/>
          <p:cNvSpPr/>
          <p:nvPr/>
        </p:nvSpPr>
        <p:spPr>
          <a:xfrm>
            <a:off x="3886869" y="4575764"/>
            <a:ext cx="307310" cy="114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矩形 131"/>
          <p:cNvSpPr/>
          <p:nvPr/>
        </p:nvSpPr>
        <p:spPr>
          <a:xfrm>
            <a:off x="4901627" y="4520950"/>
            <a:ext cx="307310" cy="169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矩形 132"/>
          <p:cNvSpPr/>
          <p:nvPr/>
        </p:nvSpPr>
        <p:spPr>
          <a:xfrm>
            <a:off x="901233" y="4080112"/>
            <a:ext cx="307310" cy="5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 133"/>
          <p:cNvSpPr/>
          <p:nvPr/>
        </p:nvSpPr>
        <p:spPr>
          <a:xfrm>
            <a:off x="1447085" y="4450031"/>
            <a:ext cx="307310" cy="2206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矩形 134"/>
          <p:cNvSpPr/>
          <p:nvPr/>
        </p:nvSpPr>
        <p:spPr>
          <a:xfrm>
            <a:off x="2538790" y="4556410"/>
            <a:ext cx="307310" cy="114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矩形 135"/>
          <p:cNvSpPr/>
          <p:nvPr/>
        </p:nvSpPr>
        <p:spPr>
          <a:xfrm>
            <a:off x="1992937" y="4501596"/>
            <a:ext cx="307310" cy="169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矩形 136"/>
          <p:cNvSpPr/>
          <p:nvPr/>
        </p:nvSpPr>
        <p:spPr>
          <a:xfrm>
            <a:off x="3495824" y="3892321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3666001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4239717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139"/>
              <p:cNvSpPr txBox="1"/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0" name="文字方塊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21" y="5519705"/>
                <a:ext cx="468270" cy="372859"/>
              </a:xfrm>
              <a:prstGeom prst="rect">
                <a:avLst/>
              </a:prstGeom>
              <a:blipFill rotWithShape="0">
                <a:blip r:embed="rId15"/>
                <a:stretch>
                  <a:fillRect l="-9091" r="-519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/>
              <p:cNvSpPr txBox="1"/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1" name="文字方塊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12" y="5519705"/>
                <a:ext cx="474874" cy="373628"/>
              </a:xfrm>
              <a:prstGeom prst="rect">
                <a:avLst/>
              </a:prstGeom>
              <a:blipFill rotWithShape="0">
                <a:blip r:embed="rId16"/>
                <a:stretch>
                  <a:fillRect l="-8974" r="-5128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矩形 141"/>
          <p:cNvSpPr/>
          <p:nvPr/>
        </p:nvSpPr>
        <p:spPr>
          <a:xfrm>
            <a:off x="4824215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/>
              <p:cNvSpPr txBox="1"/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3" name="文字方塊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10" y="5532404"/>
                <a:ext cx="474874" cy="375424"/>
              </a:xfrm>
              <a:prstGeom prst="rect">
                <a:avLst/>
              </a:prstGeom>
              <a:blipFill rotWithShape="0">
                <a:blip r:embed="rId17"/>
                <a:stretch>
                  <a:fillRect l="-8974" t="-1639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矩形 143"/>
          <p:cNvSpPr/>
          <p:nvPr/>
        </p:nvSpPr>
        <p:spPr>
          <a:xfrm>
            <a:off x="5439043" y="5199448"/>
            <a:ext cx="462889" cy="118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字方塊 144"/>
              <p:cNvSpPr txBox="1"/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5" name="文字方塊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08" y="5532404"/>
                <a:ext cx="474874" cy="372090"/>
              </a:xfrm>
              <a:prstGeom prst="rect">
                <a:avLst/>
              </a:prstGeom>
              <a:blipFill rotWithShape="0">
                <a:blip r:embed="rId18"/>
                <a:stretch>
                  <a:fillRect l="-9091" t="-1639" r="-649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/>
              <p:cNvSpPr txBox="1"/>
              <p:nvPr/>
            </p:nvSpPr>
            <p:spPr>
              <a:xfrm>
                <a:off x="6843089" y="4686641"/>
                <a:ext cx="404598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5" name="文字方塊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89" y="4686641"/>
                <a:ext cx="404598" cy="373564"/>
              </a:xfrm>
              <a:prstGeom prst="rect">
                <a:avLst/>
              </a:prstGeom>
              <a:blipFill rotWithShape="0">
                <a:blip r:embed="rId19"/>
                <a:stretch>
                  <a:fillRect l="-10606" t="-16393" r="-5000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/>
              <p:cNvSpPr txBox="1"/>
              <p:nvPr/>
            </p:nvSpPr>
            <p:spPr>
              <a:xfrm>
                <a:off x="7326771" y="4686641"/>
                <a:ext cx="411202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71" y="4686641"/>
                <a:ext cx="411202" cy="374333"/>
              </a:xfrm>
              <a:prstGeom prst="rect">
                <a:avLst/>
              </a:prstGeom>
              <a:blipFill rotWithShape="0">
                <a:blip r:embed="rId20"/>
                <a:stretch>
                  <a:fillRect l="-10448" t="-16393" r="-4925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字方塊 166"/>
              <p:cNvSpPr txBox="1"/>
              <p:nvPr/>
            </p:nvSpPr>
            <p:spPr>
              <a:xfrm>
                <a:off x="7851763" y="4686641"/>
                <a:ext cx="411202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7" name="文字方塊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63" y="4686641"/>
                <a:ext cx="411202" cy="376193"/>
              </a:xfrm>
              <a:prstGeom prst="rect">
                <a:avLst/>
              </a:prstGeom>
              <a:blipFill rotWithShape="0">
                <a:blip r:embed="rId21"/>
                <a:stretch>
                  <a:fillRect l="-8955" t="-16129" r="-50746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/>
              <p:cNvSpPr txBox="1"/>
              <p:nvPr/>
            </p:nvSpPr>
            <p:spPr>
              <a:xfrm>
                <a:off x="8376754" y="4686641"/>
                <a:ext cx="411202" cy="37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8" name="文字方塊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54" y="4686641"/>
                <a:ext cx="411202" cy="372794"/>
              </a:xfrm>
              <a:prstGeom prst="rect">
                <a:avLst/>
              </a:prstGeom>
              <a:blipFill rotWithShape="0">
                <a:blip r:embed="rId22"/>
                <a:stretch>
                  <a:fillRect l="-8824" t="-16393" r="-4852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矩形 168"/>
          <p:cNvSpPr/>
          <p:nvPr/>
        </p:nvSpPr>
        <p:spPr>
          <a:xfrm>
            <a:off x="7380062" y="4108534"/>
            <a:ext cx="307310" cy="590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矩形 169"/>
          <p:cNvSpPr/>
          <p:nvPr/>
        </p:nvSpPr>
        <p:spPr>
          <a:xfrm>
            <a:off x="8394821" y="4478453"/>
            <a:ext cx="307310" cy="2206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" name="矩形 170"/>
          <p:cNvSpPr/>
          <p:nvPr/>
        </p:nvSpPr>
        <p:spPr>
          <a:xfrm>
            <a:off x="6872683" y="4584832"/>
            <a:ext cx="307310" cy="1142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矩形 171"/>
          <p:cNvSpPr/>
          <p:nvPr/>
        </p:nvSpPr>
        <p:spPr>
          <a:xfrm>
            <a:off x="7887441" y="4530018"/>
            <a:ext cx="307310" cy="169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6481638" y="3901389"/>
            <a:ext cx="2614694" cy="26142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 173"/>
          <p:cNvSpPr/>
          <p:nvPr/>
        </p:nvSpPr>
        <p:spPr>
          <a:xfrm>
            <a:off x="6651815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矩形 174"/>
          <p:cNvSpPr/>
          <p:nvPr/>
        </p:nvSpPr>
        <p:spPr>
          <a:xfrm>
            <a:off x="7225531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/>
              <p:cNvSpPr txBox="1"/>
              <p:nvPr/>
            </p:nvSpPr>
            <p:spPr>
              <a:xfrm>
                <a:off x="6716235" y="5528773"/>
                <a:ext cx="469616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6" name="文字方塊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235" y="5528773"/>
                <a:ext cx="469616" cy="373564"/>
              </a:xfrm>
              <a:prstGeom prst="rect">
                <a:avLst/>
              </a:prstGeom>
              <a:blipFill rotWithShape="0">
                <a:blip r:embed="rId23"/>
                <a:stretch>
                  <a:fillRect l="-9091" r="-5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字方塊 176"/>
              <p:cNvSpPr txBox="1"/>
              <p:nvPr/>
            </p:nvSpPr>
            <p:spPr>
              <a:xfrm>
                <a:off x="7263926" y="5528773"/>
                <a:ext cx="474874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7" name="文字方塊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26" y="5528773"/>
                <a:ext cx="474874" cy="374333"/>
              </a:xfrm>
              <a:prstGeom prst="rect">
                <a:avLst/>
              </a:prstGeom>
              <a:blipFill rotWithShape="0">
                <a:blip r:embed="rId24"/>
                <a:stretch>
                  <a:fillRect l="-9091" r="-6494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矩形 177"/>
          <p:cNvSpPr/>
          <p:nvPr/>
        </p:nvSpPr>
        <p:spPr>
          <a:xfrm>
            <a:off x="7810029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字方塊 178"/>
              <p:cNvSpPr txBox="1"/>
              <p:nvPr/>
            </p:nvSpPr>
            <p:spPr>
              <a:xfrm>
                <a:off x="7848424" y="5541472"/>
                <a:ext cx="474874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9" name="文字方塊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24" y="5541472"/>
                <a:ext cx="474874" cy="376193"/>
              </a:xfrm>
              <a:prstGeom prst="rect">
                <a:avLst/>
              </a:prstGeom>
              <a:blipFill rotWithShape="0">
                <a:blip r:embed="rId25"/>
                <a:stretch>
                  <a:fillRect l="-7692" r="-5128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矩形 179"/>
          <p:cNvSpPr/>
          <p:nvPr/>
        </p:nvSpPr>
        <p:spPr>
          <a:xfrm>
            <a:off x="8424857" y="5208516"/>
            <a:ext cx="462889" cy="118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/>
              <p:cNvSpPr txBox="1"/>
              <p:nvPr/>
            </p:nvSpPr>
            <p:spPr>
              <a:xfrm>
                <a:off x="8432922" y="5541472"/>
                <a:ext cx="474874" cy="37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22" y="5541472"/>
                <a:ext cx="474874" cy="372794"/>
              </a:xfrm>
              <a:prstGeom prst="rect">
                <a:avLst/>
              </a:prstGeom>
              <a:blipFill rotWithShape="0">
                <a:blip r:embed="rId26"/>
                <a:stretch>
                  <a:fillRect l="-7692" r="-512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/>
          <p:cNvSpPr/>
          <p:nvPr/>
        </p:nvSpPr>
        <p:spPr>
          <a:xfrm>
            <a:off x="4045503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76" name="矩形 75"/>
          <p:cNvSpPr/>
          <p:nvPr/>
        </p:nvSpPr>
        <p:spPr>
          <a:xfrm>
            <a:off x="2755110" y="14981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77" name="矩形 76"/>
          <p:cNvSpPr/>
          <p:nvPr/>
        </p:nvSpPr>
        <p:spPr>
          <a:xfrm>
            <a:off x="2755111" y="22199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78" name="直線單箭頭接點 77"/>
          <p:cNvCxnSpPr>
            <a:cxnSpLocks/>
            <a:stCxn id="81" idx="3"/>
            <a:endCxn id="77" idx="1"/>
          </p:cNvCxnSpPr>
          <p:nvPr/>
        </p:nvCxnSpPr>
        <p:spPr>
          <a:xfrm flipV="1">
            <a:off x="1951628" y="2411023"/>
            <a:ext cx="803483" cy="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cxnSpLocks/>
            <a:stCxn id="75" idx="0"/>
          </p:cNvCxnSpPr>
          <p:nvPr/>
        </p:nvCxnSpPr>
        <p:spPr>
          <a:xfrm flipH="1" flipV="1">
            <a:off x="3364779" y="26152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3355611" y="18803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750625" y="2220750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82" name="矩形 81"/>
          <p:cNvSpPr/>
          <p:nvPr/>
        </p:nvSpPr>
        <p:spPr>
          <a:xfrm>
            <a:off x="2755111" y="30436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83" name="直線單箭頭接點 82"/>
          <p:cNvCxnSpPr>
            <a:stCxn id="82" idx="0"/>
            <a:endCxn id="77" idx="2"/>
          </p:cNvCxnSpPr>
          <p:nvPr/>
        </p:nvCxnSpPr>
        <p:spPr>
          <a:xfrm flipV="1">
            <a:off x="3355613" y="26020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7375652" y="30310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5" name="矩形 84"/>
          <p:cNvSpPr/>
          <p:nvPr/>
        </p:nvSpPr>
        <p:spPr>
          <a:xfrm>
            <a:off x="6085259" y="14855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6" name="矩形 85"/>
          <p:cNvSpPr/>
          <p:nvPr/>
        </p:nvSpPr>
        <p:spPr>
          <a:xfrm>
            <a:off x="6085260" y="2207354"/>
            <a:ext cx="1201003" cy="382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endParaRPr lang="zh-TW" altLang="en-US" sz="2400" baseline="30000" dirty="0"/>
          </a:p>
        </p:txBody>
      </p:sp>
      <p:cxnSp>
        <p:nvCxnSpPr>
          <p:cNvPr id="87" name="直線單箭頭接點 86"/>
          <p:cNvCxnSpPr>
            <a:cxnSpLocks/>
            <a:stCxn id="90" idx="3"/>
            <a:endCxn id="86" idx="1"/>
          </p:cNvCxnSpPr>
          <p:nvPr/>
        </p:nvCxnSpPr>
        <p:spPr>
          <a:xfrm>
            <a:off x="5633061" y="2398423"/>
            <a:ext cx="4521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cxnSpLocks/>
            <a:stCxn id="84" idx="0"/>
          </p:cNvCxnSpPr>
          <p:nvPr/>
        </p:nvCxnSpPr>
        <p:spPr>
          <a:xfrm flipH="1" flipV="1">
            <a:off x="6694928" y="2602645"/>
            <a:ext cx="1281226" cy="42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V="1">
            <a:off x="6685760" y="1867705"/>
            <a:ext cx="0" cy="33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4432058" y="2207354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91" name="矩形 90"/>
          <p:cNvSpPr/>
          <p:nvPr/>
        </p:nvSpPr>
        <p:spPr>
          <a:xfrm>
            <a:off x="6085260" y="3031067"/>
            <a:ext cx="1201003" cy="382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95" name="直線單箭頭接點 94"/>
          <p:cNvCxnSpPr>
            <a:stCxn id="91" idx="0"/>
            <a:endCxn id="86" idx="2"/>
          </p:cNvCxnSpPr>
          <p:nvPr/>
        </p:nvCxnSpPr>
        <p:spPr>
          <a:xfrm flipV="1">
            <a:off x="6685762" y="2589492"/>
            <a:ext cx="0" cy="44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cxnSpLocks/>
          </p:cNvCxnSpPr>
          <p:nvPr/>
        </p:nvCxnSpPr>
        <p:spPr>
          <a:xfrm>
            <a:off x="3997154" y="2398423"/>
            <a:ext cx="4130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cxnSpLocks/>
          </p:cNvCxnSpPr>
          <p:nvPr/>
        </p:nvCxnSpPr>
        <p:spPr>
          <a:xfrm flipV="1">
            <a:off x="2321109" y="3425805"/>
            <a:ext cx="2324896" cy="68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/>
      <p:bldP spid="177" grpId="0"/>
      <p:bldP spid="178" grpId="0" animBg="1"/>
      <p:bldP spid="179" grpId="0"/>
      <p:bldP spid="180" grpId="0" animBg="1"/>
      <p:bldP spid="181" grpId="0"/>
      <p:bldP spid="84" grpId="0" animBg="1"/>
      <p:bldP spid="85" grpId="0" animBg="1"/>
      <p:bldP spid="86" grpId="0" animBg="1"/>
      <p:bldP spid="90" grpId="0" animBg="1"/>
      <p:bldP spid="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Tips for Generation</a:t>
            </a:r>
          </a:p>
        </p:txBody>
      </p:sp>
    </p:spTree>
    <p:extLst>
      <p:ext uri="{BB962C8B-B14F-4D97-AF65-F5344CB8AC3E}">
        <p14:creationId xmlns:p14="http://schemas.microsoft.com/office/powerpoint/2010/main" val="2386412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Attention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1" y="1635996"/>
            <a:ext cx="6340930" cy="122404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41563" y="2942249"/>
            <a:ext cx="163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Bad Attention</a:t>
            </a:r>
            <a:endParaRPr lang="zh-TW" altLang="en-US" sz="2400" i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1840" y="4499039"/>
            <a:ext cx="788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Good Attention</a:t>
            </a:r>
            <a:r>
              <a:rPr lang="en-US" altLang="zh-TW" sz="2400" dirty="0"/>
              <a:t>: each input component has approximately the same attention weight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55985" y="4004816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01410" y="4019684"/>
            <a:ext cx="120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603656" y="4022351"/>
            <a:ext cx="120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28363" y="4022351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480726" y="5393217"/>
            <a:ext cx="320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Regularization term: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683835" y="5077136"/>
                <a:ext cx="2390911" cy="76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TW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35" y="5077136"/>
                <a:ext cx="2390911" cy="765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2434282" y="6156227"/>
            <a:ext cx="304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For each component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85463" y="6158181"/>
            <a:ext cx="304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Over the generation</a:t>
            </a:r>
            <a:endParaRPr lang="zh-TW" altLang="en-US" sz="2400" dirty="0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 flipH="1">
            <a:off x="4294168" y="5904437"/>
            <a:ext cx="874236" cy="253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cxnSpLocks/>
          </p:cNvCxnSpPr>
          <p:nvPr/>
        </p:nvCxnSpPr>
        <p:spPr>
          <a:xfrm>
            <a:off x="6430490" y="5843051"/>
            <a:ext cx="649154" cy="315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207328" y="3507567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328" y="3507567"/>
                <a:ext cx="404598" cy="372859"/>
              </a:xfrm>
              <a:prstGeom prst="rect">
                <a:avLst/>
              </a:prstGeom>
              <a:blipFill>
                <a:blip r:embed="rId4"/>
                <a:stretch>
                  <a:fillRect l="-9091" r="-7576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39264" y="2002603"/>
                <a:ext cx="371447" cy="386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4" y="2002603"/>
                <a:ext cx="371447" cy="386773"/>
              </a:xfrm>
              <a:prstGeom prst="rect">
                <a:avLst/>
              </a:prstGeom>
              <a:blipFill>
                <a:blip r:embed="rId5"/>
                <a:stretch>
                  <a:fillRect l="-11475" t="-1587" r="-6557" b="-15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485321" y="1479552"/>
            <a:ext cx="168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component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077046" y="2301344"/>
            <a:ext cx="7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time</a:t>
            </a:r>
            <a:endParaRPr lang="zh-TW" altLang="en-US" sz="2400" dirty="0"/>
          </a:p>
        </p:txBody>
      </p:sp>
      <p:cxnSp>
        <p:nvCxnSpPr>
          <p:cNvPr id="32" name="直線單箭頭接點 31"/>
          <p:cNvCxnSpPr>
            <a:cxnSpLocks/>
            <a:endCxn id="30" idx="2"/>
          </p:cNvCxnSpPr>
          <p:nvPr/>
        </p:nvCxnSpPr>
        <p:spPr>
          <a:xfrm flipV="1">
            <a:off x="671840" y="1941217"/>
            <a:ext cx="658031" cy="159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  <a:endCxn id="31" idx="1"/>
          </p:cNvCxnSpPr>
          <p:nvPr/>
        </p:nvCxnSpPr>
        <p:spPr>
          <a:xfrm>
            <a:off x="671840" y="2320911"/>
            <a:ext cx="405206" cy="211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550180" y="3507567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80" y="3507567"/>
                <a:ext cx="404598" cy="372859"/>
              </a:xfrm>
              <a:prstGeom prst="rect">
                <a:avLst/>
              </a:prstGeom>
              <a:blipFill>
                <a:blip r:embed="rId6"/>
                <a:stretch>
                  <a:fillRect l="-8955" r="-597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2893032" y="3507567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32" y="3507567"/>
                <a:ext cx="404598" cy="372859"/>
              </a:xfrm>
              <a:prstGeom prst="rect">
                <a:avLst/>
              </a:prstGeom>
              <a:blipFill>
                <a:blip r:embed="rId7"/>
                <a:stretch>
                  <a:fillRect l="-10606" r="-7576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235883" y="3507567"/>
                <a:ext cx="404598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83" y="3507567"/>
                <a:ext cx="404598" cy="372859"/>
              </a:xfrm>
              <a:prstGeom prst="rect">
                <a:avLst/>
              </a:prstGeom>
              <a:blipFill>
                <a:blip r:embed="rId8"/>
                <a:stretch>
                  <a:fillRect l="-10606" r="-7576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792530" y="3489688"/>
                <a:ext cx="411203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530" y="3489688"/>
                <a:ext cx="411203" cy="373628"/>
              </a:xfrm>
              <a:prstGeom prst="rect">
                <a:avLst/>
              </a:prstGeom>
              <a:blipFill>
                <a:blip r:embed="rId9"/>
                <a:stretch>
                  <a:fillRect l="-8824" r="-5882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135382" y="3489688"/>
                <a:ext cx="411203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82" y="3489688"/>
                <a:ext cx="411203" cy="374333"/>
              </a:xfrm>
              <a:prstGeom prst="rect">
                <a:avLst/>
              </a:prstGeom>
              <a:blipFill>
                <a:blip r:embed="rId10"/>
                <a:stretch>
                  <a:fillRect l="-8824" r="-5882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4478234" y="3489688"/>
                <a:ext cx="411203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34" y="3489688"/>
                <a:ext cx="411203" cy="376193"/>
              </a:xfrm>
              <a:prstGeom prst="rect">
                <a:avLst/>
              </a:prstGeom>
              <a:blipFill>
                <a:blip r:embed="rId11"/>
                <a:stretch>
                  <a:fillRect l="-10448" r="-746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821085" y="3489688"/>
                <a:ext cx="411203" cy="373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85" y="3489688"/>
                <a:ext cx="411203" cy="373244"/>
              </a:xfrm>
              <a:prstGeom prst="rect">
                <a:avLst/>
              </a:prstGeom>
              <a:blipFill>
                <a:blip r:embed="rId12"/>
                <a:stretch>
                  <a:fillRect l="-10448" r="-746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5398864" y="3489688"/>
                <a:ext cx="411203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64" y="3489688"/>
                <a:ext cx="411203" cy="375424"/>
              </a:xfrm>
              <a:prstGeom prst="rect">
                <a:avLst/>
              </a:prstGeom>
              <a:blipFill>
                <a:blip r:embed="rId13"/>
                <a:stretch>
                  <a:fillRect l="-10448" r="-746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741716" y="3489688"/>
                <a:ext cx="411203" cy="376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16" y="3489688"/>
                <a:ext cx="411203" cy="376193"/>
              </a:xfrm>
              <a:prstGeom prst="rect">
                <a:avLst/>
              </a:prstGeom>
              <a:blipFill>
                <a:blip r:embed="rId14"/>
                <a:stretch>
                  <a:fillRect l="-10448" r="-746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084568" y="3489688"/>
                <a:ext cx="411203" cy="37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568" y="3489688"/>
                <a:ext cx="411203" cy="378052"/>
              </a:xfrm>
              <a:prstGeom prst="rect">
                <a:avLst/>
              </a:prstGeom>
              <a:blipFill>
                <a:blip r:embed="rId15"/>
                <a:stretch>
                  <a:fillRect l="-8824" r="-5882"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6427419" y="3489688"/>
                <a:ext cx="411203" cy="374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19" y="3489688"/>
                <a:ext cx="411203" cy="374654"/>
              </a:xfrm>
              <a:prstGeom prst="rect">
                <a:avLst/>
              </a:prstGeom>
              <a:blipFill>
                <a:blip r:embed="rId16"/>
                <a:stretch>
                  <a:fillRect l="-8824" r="-5882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6976019" y="3489688"/>
                <a:ext cx="411203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19" y="3489688"/>
                <a:ext cx="411203" cy="372090"/>
              </a:xfrm>
              <a:prstGeom prst="rect">
                <a:avLst/>
              </a:prstGeom>
              <a:blipFill>
                <a:blip r:embed="rId17"/>
                <a:stretch>
                  <a:fillRect l="-8824" r="-5882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7318871" y="3489688"/>
                <a:ext cx="411203" cy="37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71" y="3489688"/>
                <a:ext cx="411203" cy="372794"/>
              </a:xfrm>
              <a:prstGeom prst="rect">
                <a:avLst/>
              </a:prstGeom>
              <a:blipFill>
                <a:blip r:embed="rId18"/>
                <a:stretch>
                  <a:fillRect l="-10448" r="-746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661723" y="3489688"/>
                <a:ext cx="411203" cy="374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23" y="3489688"/>
                <a:ext cx="411203" cy="374654"/>
              </a:xfrm>
              <a:prstGeom prst="rect">
                <a:avLst/>
              </a:prstGeom>
              <a:blipFill>
                <a:blip r:embed="rId19"/>
                <a:stretch>
                  <a:fillRect l="-10448" r="-746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8004574" y="3489688"/>
                <a:ext cx="411203" cy="371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574" y="3489688"/>
                <a:ext cx="411203" cy="371705"/>
              </a:xfrm>
              <a:prstGeom prst="rect">
                <a:avLst/>
              </a:prstGeom>
              <a:blipFill>
                <a:blip r:embed="rId20"/>
                <a:stretch>
                  <a:fillRect l="-8824" r="-5882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字方塊 53"/>
          <p:cNvSpPr txBox="1"/>
          <p:nvPr/>
        </p:nvSpPr>
        <p:spPr>
          <a:xfrm>
            <a:off x="2459027" y="4032672"/>
            <a:ext cx="124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(woman)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135622" y="4015866"/>
            <a:ext cx="146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(woman)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629771" y="4004816"/>
            <a:ext cx="215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 no cooking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2207328" y="3269402"/>
            <a:ext cx="309944" cy="23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2939687" y="3269402"/>
            <a:ext cx="309944" cy="238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3778782" y="3269402"/>
            <a:ext cx="309944" cy="23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4511141" y="3269402"/>
            <a:ext cx="309944" cy="238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5389501" y="3269402"/>
            <a:ext cx="309944" cy="23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121860" y="3269402"/>
            <a:ext cx="309944" cy="238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010890" y="3269402"/>
            <a:ext cx="309944" cy="23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7743249" y="3269402"/>
            <a:ext cx="309944" cy="238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4159857" y="2563900"/>
            <a:ext cx="309944" cy="934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4892216" y="2562940"/>
            <a:ext cx="309944" cy="935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3531320" y="284994"/>
            <a:ext cx="5792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Kelvin Xu, Jimmy Ba, Ryan </a:t>
            </a:r>
            <a:r>
              <a:rPr lang="en-US" altLang="zh-TW" dirty="0" err="1"/>
              <a:t>Kiros</a:t>
            </a:r>
            <a:r>
              <a:rPr lang="en-US" altLang="zh-TW" dirty="0"/>
              <a:t>, Kyunghyun Cho, Aaron </a:t>
            </a:r>
            <a:r>
              <a:rPr lang="en-US" altLang="zh-TW" dirty="0" err="1"/>
              <a:t>Courville</a:t>
            </a:r>
            <a:r>
              <a:rPr lang="en-US" altLang="zh-TW" dirty="0"/>
              <a:t>, Ruslan </a:t>
            </a:r>
            <a:r>
              <a:rPr lang="en-US" altLang="zh-TW" dirty="0" err="1"/>
              <a:t>Salakhutdinov</a:t>
            </a:r>
            <a:r>
              <a:rPr lang="en-US" altLang="zh-TW" dirty="0"/>
              <a:t>, Richard </a:t>
            </a:r>
            <a:r>
              <a:rPr lang="en-US" altLang="zh-TW" dirty="0" err="1"/>
              <a:t>Zemel</a:t>
            </a:r>
            <a:r>
              <a:rPr lang="en-US" altLang="zh-TW" dirty="0"/>
              <a:t>, </a:t>
            </a:r>
            <a:r>
              <a:rPr lang="en-US" altLang="zh-TW" dirty="0" err="1"/>
              <a:t>Yoshua</a:t>
            </a:r>
            <a:r>
              <a:rPr lang="en-US" altLang="zh-TW" dirty="0"/>
              <a:t> Bengio, 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“</a:t>
            </a:r>
            <a:r>
              <a:rPr lang="en-US" altLang="zh-TW" dirty="0"/>
              <a:t>Show, Attend and Tell: Neural Image Caption Generation with Visual Attention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”, ICML,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87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28" grpId="0"/>
      <p:bldP spid="29" grpId="0"/>
      <p:bldP spid="30" grpId="0"/>
      <p:bldP spid="3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Mismatch between Train and Test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b="1" i="1" u="sng" dirty="0"/>
              <a:t>Training</a:t>
            </a:r>
            <a:endParaRPr lang="zh-TW" altLang="en-US" b="1" i="1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02077" y="169931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Reference: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06467" y="2242885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91859" y="226157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450998" y="227636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4339423" y="406179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6074427" y="402142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106847" y="440158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841851" y="436984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直線單箭頭接點 18"/>
          <p:cNvCxnSpPr>
            <a:cxnSpLocks/>
            <a:stCxn id="17" idx="3"/>
          </p:cNvCxnSpPr>
          <p:nvPr/>
        </p:nvCxnSpPr>
        <p:spPr>
          <a:xfrm flipV="1">
            <a:off x="4572000" y="468061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110334" y="544852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9" name="直線單箭頭接點 28"/>
          <p:cNvCxnSpPr>
            <a:cxnSpLocks/>
          </p:cNvCxnSpPr>
          <p:nvPr/>
        </p:nvCxnSpPr>
        <p:spPr>
          <a:xfrm flipV="1">
            <a:off x="4339423" y="5016024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860064" y="542112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flipV="1">
            <a:off x="6089153" y="498862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08590" y="3229063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3624247" y="317576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624247" y="361190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4193528" y="3304155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4193528" y="3646596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>
            <a:cxnSpLocks/>
          </p:cNvCxnSpPr>
          <p:nvPr/>
        </p:nvCxnSpPr>
        <p:spPr>
          <a:xfrm flipV="1">
            <a:off x="5453321" y="499911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836748" y="2748329"/>
                <a:ext cx="1646541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48" y="2748329"/>
                <a:ext cx="1646541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/>
          <p:cNvSpPr txBox="1"/>
          <p:nvPr/>
        </p:nvSpPr>
        <p:spPr>
          <a:xfrm>
            <a:off x="770359" y="3867836"/>
            <a:ext cx="231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Minimizing cross-entropy of each component</a:t>
            </a:r>
            <a:endParaRPr lang="zh-TW" altLang="en-US" sz="2400" dirty="0"/>
          </a:p>
        </p:txBody>
      </p:sp>
      <p:grpSp>
        <p:nvGrpSpPr>
          <p:cNvPr id="49" name="群組 48"/>
          <p:cNvGrpSpPr/>
          <p:nvPr/>
        </p:nvGrpSpPr>
        <p:grpSpPr>
          <a:xfrm>
            <a:off x="821499" y="5329623"/>
            <a:ext cx="2372874" cy="779425"/>
            <a:chOff x="465772" y="5945801"/>
            <a:chExt cx="2372874" cy="779425"/>
          </a:xfrm>
        </p:grpSpPr>
        <p:sp>
          <p:nvSpPr>
            <p:cNvPr id="50" name="矩形 49"/>
            <p:cNvSpPr/>
            <p:nvPr/>
          </p:nvSpPr>
          <p:spPr>
            <a:xfrm>
              <a:off x="465772" y="5945801"/>
              <a:ext cx="461666" cy="7794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954384" y="6113002"/>
              <a:ext cx="188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condition</a:t>
              </a:r>
              <a:endParaRPr lang="zh-TW" altLang="en-US" sz="2400" dirty="0"/>
            </a:p>
          </p:txBody>
        </p:sp>
      </p:grpSp>
      <p:sp>
        <p:nvSpPr>
          <p:cNvPr id="53" name="矩形 52"/>
          <p:cNvSpPr/>
          <p:nvPr/>
        </p:nvSpPr>
        <p:spPr>
          <a:xfrm>
            <a:off x="5237974" y="542256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橢圓 53"/>
          <p:cNvSpPr/>
          <p:nvPr/>
        </p:nvSpPr>
        <p:spPr>
          <a:xfrm>
            <a:off x="5322912" y="5497661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5322912" y="5840102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4818203" y="5387298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5837063" y="322445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352720" y="317114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352720" y="360729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61" name="橢圓 60"/>
          <p:cNvSpPr/>
          <p:nvPr/>
        </p:nvSpPr>
        <p:spPr>
          <a:xfrm>
            <a:off x="5922001" y="3299543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5922001" y="3641984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單箭頭接點 62"/>
          <p:cNvCxnSpPr/>
          <p:nvPr/>
        </p:nvCxnSpPr>
        <p:spPr>
          <a:xfrm flipV="1">
            <a:off x="7854566" y="4017367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7621990" y="4365787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5" name="直線單箭頭接點 64"/>
          <p:cNvCxnSpPr>
            <a:cxnSpLocks/>
          </p:cNvCxnSpPr>
          <p:nvPr/>
        </p:nvCxnSpPr>
        <p:spPr>
          <a:xfrm flipV="1">
            <a:off x="6352139" y="4676556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7640203" y="541707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7869292" y="498456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7018113" y="541851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9" name="橢圓 68"/>
          <p:cNvSpPr/>
          <p:nvPr/>
        </p:nvSpPr>
        <p:spPr>
          <a:xfrm>
            <a:off x="7103051" y="5870120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7103051" y="5498423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6637598" y="5776592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2" name="矩形 71"/>
          <p:cNvSpPr/>
          <p:nvPr/>
        </p:nvSpPr>
        <p:spPr>
          <a:xfrm>
            <a:off x="7617202" y="322039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7132859" y="316709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7132859" y="360323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5" name="橢圓 74"/>
          <p:cNvSpPr/>
          <p:nvPr/>
        </p:nvSpPr>
        <p:spPr>
          <a:xfrm>
            <a:off x="7702140" y="3295489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7702140" y="3637930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單箭頭接點 77"/>
          <p:cNvCxnSpPr>
            <a:cxnSpLocks/>
          </p:cNvCxnSpPr>
          <p:nvPr/>
        </p:nvCxnSpPr>
        <p:spPr>
          <a:xfrm flipV="1">
            <a:off x="7248945" y="498133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箭號: 上-下雙向 78"/>
          <p:cNvSpPr/>
          <p:nvPr/>
        </p:nvSpPr>
        <p:spPr>
          <a:xfrm>
            <a:off x="4193528" y="2628482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箭號: 上-下雙向 79"/>
          <p:cNvSpPr/>
          <p:nvPr/>
        </p:nvSpPr>
        <p:spPr>
          <a:xfrm>
            <a:off x="5921328" y="2624277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箭號: 上-下雙向 80"/>
          <p:cNvSpPr/>
          <p:nvPr/>
        </p:nvSpPr>
        <p:spPr>
          <a:xfrm>
            <a:off x="7702140" y="2619930"/>
            <a:ext cx="272417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/>
          <p:cNvCxnSpPr>
            <a:cxnSpLocks/>
          </p:cNvCxnSpPr>
          <p:nvPr/>
        </p:nvCxnSpPr>
        <p:spPr>
          <a:xfrm flipV="1">
            <a:off x="3726591" y="4964279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2951618" y="5353125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83" name="直線單箭頭接點 82"/>
          <p:cNvCxnSpPr>
            <a:cxnSpLocks/>
            <a:endCxn id="53" idx="0"/>
          </p:cNvCxnSpPr>
          <p:nvPr/>
        </p:nvCxnSpPr>
        <p:spPr>
          <a:xfrm>
            <a:off x="4485317" y="2527300"/>
            <a:ext cx="983490" cy="28952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cxnSpLocks/>
          </p:cNvCxnSpPr>
          <p:nvPr/>
        </p:nvCxnSpPr>
        <p:spPr>
          <a:xfrm>
            <a:off x="6250251" y="2489512"/>
            <a:ext cx="983490" cy="28952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7" grpId="0" animBg="1"/>
      <p:bldP spid="18" grpId="0" animBg="1"/>
      <p:bldP spid="28" grpId="0" animBg="1"/>
      <p:bldP spid="30" grpId="0" animBg="1"/>
      <p:bldP spid="41" grpId="0" animBg="1"/>
      <p:bldP spid="42" grpId="0"/>
      <p:bldP spid="43" grpId="0"/>
      <p:bldP spid="44" grpId="0" animBg="1"/>
      <p:bldP spid="45" grpId="0" animBg="1"/>
      <p:bldP spid="47" grpId="0"/>
      <p:bldP spid="48" grpId="0"/>
      <p:bldP spid="53" grpId="0" animBg="1"/>
      <p:bldP spid="54" grpId="0" animBg="1"/>
      <p:bldP spid="55" grpId="0" animBg="1"/>
      <p:bldP spid="56" grpId="0"/>
      <p:bldP spid="58" grpId="0" animBg="1"/>
      <p:bldP spid="59" grpId="0"/>
      <p:bldP spid="60" grpId="0"/>
      <p:bldP spid="61" grpId="0" animBg="1"/>
      <p:bldP spid="62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/>
      <p:bldP spid="72" grpId="0" animBg="1"/>
      <p:bldP spid="73" grpId="0"/>
      <p:bldP spid="74" grpId="0"/>
      <p:bldP spid="75" grpId="0" animBg="1"/>
      <p:bldP spid="76" grpId="0" animBg="1"/>
      <p:bldP spid="79" grpId="0" animBg="1"/>
      <p:bldP spid="80" grpId="0" animBg="1"/>
      <p:bldP spid="81" grpId="0" animBg="1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Mismatch between Train and Test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Generation</a:t>
            </a:r>
            <a:endParaRPr lang="zh-TW" altLang="en-US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91859" y="226157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450998" y="227636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4339423" y="406179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6074427" y="402142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106847" y="440158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841851" y="436984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直線單箭頭接點 18"/>
          <p:cNvCxnSpPr>
            <a:cxnSpLocks/>
            <a:stCxn id="17" idx="3"/>
          </p:cNvCxnSpPr>
          <p:nvPr/>
        </p:nvCxnSpPr>
        <p:spPr>
          <a:xfrm flipV="1">
            <a:off x="4572000" y="468061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110334" y="544852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9" name="直線單箭頭接點 28"/>
          <p:cNvCxnSpPr>
            <a:cxnSpLocks/>
          </p:cNvCxnSpPr>
          <p:nvPr/>
        </p:nvCxnSpPr>
        <p:spPr>
          <a:xfrm flipV="1">
            <a:off x="4339423" y="5016024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860064" y="542112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flipV="1">
            <a:off x="6089153" y="498862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08590" y="3229063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3624247" y="317576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624247" y="361190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4196644" y="363792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4193528" y="3285380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>
            <a:cxnSpLocks/>
          </p:cNvCxnSpPr>
          <p:nvPr/>
        </p:nvCxnSpPr>
        <p:spPr>
          <a:xfrm flipV="1">
            <a:off x="5453321" y="499911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5837063" y="322445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352720" y="317114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352720" y="360729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61" name="橢圓 60"/>
          <p:cNvSpPr/>
          <p:nvPr/>
        </p:nvSpPr>
        <p:spPr>
          <a:xfrm>
            <a:off x="5921728" y="363742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5921728" y="328537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單箭頭接點 62"/>
          <p:cNvCxnSpPr/>
          <p:nvPr/>
        </p:nvCxnSpPr>
        <p:spPr>
          <a:xfrm flipV="1">
            <a:off x="7854566" y="4017367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7621990" y="4365787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5" name="直線單箭頭接點 64"/>
          <p:cNvCxnSpPr>
            <a:cxnSpLocks/>
          </p:cNvCxnSpPr>
          <p:nvPr/>
        </p:nvCxnSpPr>
        <p:spPr>
          <a:xfrm flipV="1">
            <a:off x="6352139" y="4676556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7640203" y="541707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7869292" y="498456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7018113" y="541851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9" name="橢圓 68"/>
          <p:cNvSpPr/>
          <p:nvPr/>
        </p:nvSpPr>
        <p:spPr>
          <a:xfrm>
            <a:off x="7103051" y="5487745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7103051" y="5821979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6620890" y="5409788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2" name="矩形 71"/>
          <p:cNvSpPr/>
          <p:nvPr/>
        </p:nvSpPr>
        <p:spPr>
          <a:xfrm>
            <a:off x="7617202" y="322039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7132859" y="316709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7132859" y="360323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5" name="橢圓 74"/>
          <p:cNvSpPr/>
          <p:nvPr/>
        </p:nvSpPr>
        <p:spPr>
          <a:xfrm>
            <a:off x="7726976" y="3651072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7710968" y="3282442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單箭頭接點 77"/>
          <p:cNvCxnSpPr>
            <a:cxnSpLocks/>
          </p:cNvCxnSpPr>
          <p:nvPr/>
        </p:nvCxnSpPr>
        <p:spPr>
          <a:xfrm flipV="1">
            <a:off x="7248945" y="498133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cxnSpLocks/>
          </p:cNvCxnSpPr>
          <p:nvPr/>
        </p:nvCxnSpPr>
        <p:spPr>
          <a:xfrm>
            <a:off x="4485317" y="2604225"/>
            <a:ext cx="970008" cy="281834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3952072" y="227405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83" name="直線單箭頭接點 82"/>
          <p:cNvCxnSpPr>
            <a:cxnSpLocks/>
          </p:cNvCxnSpPr>
          <p:nvPr/>
        </p:nvCxnSpPr>
        <p:spPr>
          <a:xfrm>
            <a:off x="6243239" y="2604225"/>
            <a:ext cx="968024" cy="280230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5213052" y="5429152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5" name="橢圓 84"/>
          <p:cNvSpPr/>
          <p:nvPr/>
        </p:nvSpPr>
        <p:spPr>
          <a:xfrm>
            <a:off x="5297990" y="5880757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5297990" y="5509060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4832537" y="5787229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72854" y="2604225"/>
            <a:ext cx="256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do not know the reference</a:t>
            </a:r>
            <a:endParaRPr lang="zh-TW" altLang="en-US" sz="24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772854" y="3517541"/>
            <a:ext cx="2563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Testing: Output of model is the input of the next step.</a:t>
            </a:r>
            <a:endParaRPr lang="zh-TW" altLang="en-US" sz="2400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789477" y="4754919"/>
            <a:ext cx="294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Training: the inputs are reference.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815333" y="5704348"/>
            <a:ext cx="1949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Exposure Bias</a:t>
            </a:r>
            <a:endParaRPr lang="zh-TW" altLang="en-US" sz="2400" i="1" dirty="0"/>
          </a:p>
        </p:txBody>
      </p:sp>
      <p:cxnSp>
        <p:nvCxnSpPr>
          <p:cNvPr id="56" name="直線單箭頭接點 55"/>
          <p:cNvCxnSpPr>
            <a:cxnSpLocks/>
          </p:cNvCxnSpPr>
          <p:nvPr/>
        </p:nvCxnSpPr>
        <p:spPr>
          <a:xfrm flipV="1">
            <a:off x="3726591" y="4964279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2951618" y="5353125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79" name="直線單箭頭接點 78"/>
          <p:cNvCxnSpPr>
            <a:cxnSpLocks/>
          </p:cNvCxnSpPr>
          <p:nvPr/>
        </p:nvCxnSpPr>
        <p:spPr>
          <a:xfrm flipV="1">
            <a:off x="4339422" y="2687580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cxnSpLocks/>
          </p:cNvCxnSpPr>
          <p:nvPr/>
        </p:nvCxnSpPr>
        <p:spPr>
          <a:xfrm flipV="1">
            <a:off x="6067622" y="2687579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cxnSpLocks/>
          </p:cNvCxnSpPr>
          <p:nvPr/>
        </p:nvCxnSpPr>
        <p:spPr>
          <a:xfrm flipV="1">
            <a:off x="7848035" y="2681215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18" grpId="0" animBg="1"/>
      <p:bldP spid="28" grpId="0" animBg="1"/>
      <p:bldP spid="30" grpId="0" animBg="1"/>
      <p:bldP spid="41" grpId="0" animBg="1"/>
      <p:bldP spid="42" grpId="0"/>
      <p:bldP spid="43" grpId="0"/>
      <p:bldP spid="44" grpId="0" animBg="1"/>
      <p:bldP spid="45" grpId="0" animBg="1"/>
      <p:bldP spid="58" grpId="0" animBg="1"/>
      <p:bldP spid="59" grpId="0"/>
      <p:bldP spid="60" grpId="0"/>
      <p:bldP spid="61" grpId="0" animBg="1"/>
      <p:bldP spid="62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/>
      <p:bldP spid="72" grpId="0" animBg="1"/>
      <p:bldP spid="73" grpId="0"/>
      <p:bldP spid="74" grpId="0"/>
      <p:bldP spid="75" grpId="0" animBg="1"/>
      <p:bldP spid="76" grpId="0" animBg="1"/>
      <p:bldP spid="77" grpId="0"/>
      <p:bldP spid="84" grpId="0" animBg="1"/>
      <p:bldP spid="85" grpId="0" animBg="1"/>
      <p:bldP spid="86" grpId="0" animBg="1"/>
      <p:bldP spid="88" grpId="0"/>
      <p:bldP spid="10" grpId="0"/>
      <p:bldP spid="91" grpId="0"/>
      <p:bldP spid="92" grpId="0"/>
      <p:bldP spid="11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Sentences are composed of characters/words</a:t>
            </a:r>
          </a:p>
          <a:p>
            <a:pPr lvl="1"/>
            <a:r>
              <a:rPr lang="en-US" altLang="zh-TW" dirty="0"/>
              <a:t>Generating a character/word at each time by RNN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73523" y="2592721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05678" y="2596617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758618" y="2597553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10" name="矩形 9"/>
          <p:cNvSpPr/>
          <p:nvPr/>
        </p:nvSpPr>
        <p:spPr>
          <a:xfrm>
            <a:off x="4320181" y="10005"/>
            <a:ext cx="482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http://youtien.pixnet.net/blog/post/4604096-%E6%8E%A8%E6%96%87%E6%8E%A5%E9%BE%8D%E4%B9%8B%E5%B0%8D%E8%81%AF%E9%81%8A%E6%88%B2</a:t>
            </a:r>
          </a:p>
        </p:txBody>
      </p:sp>
      <p:sp>
        <p:nvSpPr>
          <p:cNvPr id="11" name="矩形 10"/>
          <p:cNvSpPr/>
          <p:nvPr/>
        </p:nvSpPr>
        <p:spPr>
          <a:xfrm>
            <a:off x="636768" y="5654993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72618" y="4692782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95571" y="3771095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636272" y="5691776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597843" y="474129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620796" y="3819608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552951" y="568875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72000" y="474129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594953" y="3819608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上箭號 12"/>
          <p:cNvSpPr/>
          <p:nvPr/>
        </p:nvSpPr>
        <p:spPr>
          <a:xfrm>
            <a:off x="997770" y="5139830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上箭號 13"/>
          <p:cNvSpPr/>
          <p:nvPr/>
        </p:nvSpPr>
        <p:spPr>
          <a:xfrm>
            <a:off x="997771" y="4212371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上箭號 14"/>
          <p:cNvSpPr/>
          <p:nvPr/>
        </p:nvSpPr>
        <p:spPr>
          <a:xfrm>
            <a:off x="2947912" y="5195073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上箭號 15"/>
          <p:cNvSpPr/>
          <p:nvPr/>
        </p:nvSpPr>
        <p:spPr>
          <a:xfrm>
            <a:off x="2947913" y="4267614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上箭號 16"/>
          <p:cNvSpPr/>
          <p:nvPr/>
        </p:nvSpPr>
        <p:spPr>
          <a:xfrm>
            <a:off x="4922994" y="5192922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上箭號 17"/>
          <p:cNvSpPr/>
          <p:nvPr/>
        </p:nvSpPr>
        <p:spPr>
          <a:xfrm>
            <a:off x="4922995" y="4265463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18"/>
          <p:cNvSpPr/>
          <p:nvPr/>
        </p:nvSpPr>
        <p:spPr>
          <a:xfrm>
            <a:off x="1882998" y="4703077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628844" y="569200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605891" y="4727610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628844" y="3805923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上箭號 23"/>
          <p:cNvSpPr/>
          <p:nvPr/>
        </p:nvSpPr>
        <p:spPr>
          <a:xfrm>
            <a:off x="6956885" y="5179237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上箭號 24"/>
          <p:cNvSpPr/>
          <p:nvPr/>
        </p:nvSpPr>
        <p:spPr>
          <a:xfrm>
            <a:off x="6956886" y="4251778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96585" y="6086993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2524359" y="6087081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34" name="矩形 33"/>
          <p:cNvSpPr/>
          <p:nvPr/>
        </p:nvSpPr>
        <p:spPr>
          <a:xfrm>
            <a:off x="4539369" y="6081095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5" name="矩形 34"/>
          <p:cNvSpPr/>
          <p:nvPr/>
        </p:nvSpPr>
        <p:spPr>
          <a:xfrm>
            <a:off x="6606142" y="6088956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36" name="向右箭號 38"/>
          <p:cNvSpPr/>
          <p:nvPr/>
        </p:nvSpPr>
        <p:spPr>
          <a:xfrm>
            <a:off x="3848131" y="4741841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9"/>
          <p:cNvSpPr/>
          <p:nvPr/>
        </p:nvSpPr>
        <p:spPr>
          <a:xfrm>
            <a:off x="5819186" y="4727610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7811050" y="5590420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833110" y="4599068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7797921" y="3689151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31971" y="3300856"/>
            <a:ext cx="97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496329" y="3340200"/>
            <a:ext cx="14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320181" y="3332626"/>
            <a:ext cx="17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6115411" y="3349600"/>
            <a:ext cx="216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2796" y="2596617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床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2813077" y="5654993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床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4768540" y="5643140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814929" y="5663073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 rot="5400000">
                <a:off x="1054251" y="3009702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54251" y="3009702"/>
                <a:ext cx="3382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 rot="5400000">
                <a:off x="3015573" y="3009702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15573" y="3009702"/>
                <a:ext cx="3382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 rot="5400000">
                <a:off x="4920873" y="3009702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920873" y="3009702"/>
                <a:ext cx="33823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 rot="5400000">
                <a:off x="6977599" y="3073393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77599" y="3073393"/>
                <a:ext cx="3382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字方塊 52"/>
          <p:cNvSpPr txBox="1"/>
          <p:nvPr/>
        </p:nvSpPr>
        <p:spPr>
          <a:xfrm>
            <a:off x="1272120" y="2983709"/>
            <a:ext cx="11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55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32" grpId="0"/>
      <p:bldP spid="33" grpId="0"/>
      <p:bldP spid="34" grpId="0"/>
      <p:bldP spid="35" grpId="0"/>
      <p:bldP spid="41" grpId="0"/>
      <p:bldP spid="42" grpId="0"/>
      <p:bldP spid="43" grpId="0"/>
      <p:bldP spid="44" grpId="0"/>
      <p:bldP spid="5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群組 76"/>
          <p:cNvGrpSpPr/>
          <p:nvPr/>
        </p:nvGrpSpPr>
        <p:grpSpPr>
          <a:xfrm>
            <a:off x="351556" y="728756"/>
            <a:ext cx="4815020" cy="2399988"/>
            <a:chOff x="264471" y="1004527"/>
            <a:chExt cx="4815020" cy="2399988"/>
          </a:xfrm>
        </p:grpSpPr>
        <p:sp>
          <p:nvSpPr>
            <p:cNvPr id="4" name="橢圓 3"/>
            <p:cNvSpPr/>
            <p:nvPr/>
          </p:nvSpPr>
          <p:spPr>
            <a:xfrm>
              <a:off x="2550791" y="3193500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2020908" y="2397806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069539" y="2397806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324707" y="1781908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138289" y="178190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865119" y="1781908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3678701" y="178190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64471" y="100452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922186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2237616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3553046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1579901" y="1009571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2895331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4210761" y="100452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4868476" y="1009571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946042" y="2763859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799468" y="2763860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cxnSp>
          <p:nvCxnSpPr>
            <p:cNvPr id="23" name="直線單箭頭接點 22"/>
            <p:cNvCxnSpPr>
              <a:cxnSpLocks/>
              <a:stCxn id="4" idx="0"/>
              <a:endCxn id="6" idx="3"/>
            </p:cNvCxnSpPr>
            <p:nvPr/>
          </p:nvCxnSpPr>
          <p:spPr>
            <a:xfrm flipV="1">
              <a:off x="2656299" y="2577919"/>
              <a:ext cx="444142" cy="6155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cxnSpLocks/>
              <a:stCxn id="4" idx="0"/>
              <a:endCxn id="5" idx="5"/>
            </p:cNvCxnSpPr>
            <p:nvPr/>
          </p:nvCxnSpPr>
          <p:spPr>
            <a:xfrm flipH="1" flipV="1">
              <a:off x="2201021" y="2577919"/>
              <a:ext cx="455278" cy="6155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cxnSpLocks/>
              <a:stCxn id="6" idx="0"/>
            </p:cNvCxnSpPr>
            <p:nvPr/>
          </p:nvCxnSpPr>
          <p:spPr>
            <a:xfrm flipH="1" flipV="1">
              <a:off x="2999473" y="1997690"/>
              <a:ext cx="175574" cy="400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cxnSpLocks/>
              <a:stCxn id="6" idx="0"/>
              <a:endCxn id="10" idx="3"/>
            </p:cNvCxnSpPr>
            <p:nvPr/>
          </p:nvCxnSpPr>
          <p:spPr>
            <a:xfrm flipV="1">
              <a:off x="3175047" y="1962020"/>
              <a:ext cx="534556" cy="435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>
              <a:cxnSpLocks/>
              <a:stCxn id="5" idx="0"/>
              <a:endCxn id="8" idx="4"/>
            </p:cNvCxnSpPr>
            <p:nvPr/>
          </p:nvCxnSpPr>
          <p:spPr>
            <a:xfrm flipV="1">
              <a:off x="2126416" y="1992922"/>
              <a:ext cx="117381" cy="4048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cxnSpLocks/>
              <a:stCxn id="5" idx="0"/>
              <a:endCxn id="7" idx="4"/>
            </p:cNvCxnSpPr>
            <p:nvPr/>
          </p:nvCxnSpPr>
          <p:spPr>
            <a:xfrm flipH="1" flipV="1">
              <a:off x="1430215" y="1992923"/>
              <a:ext cx="696201" cy="404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cxnSpLocks/>
              <a:stCxn id="7" idx="0"/>
              <a:endCxn id="11" idx="4"/>
            </p:cNvCxnSpPr>
            <p:nvPr/>
          </p:nvCxnSpPr>
          <p:spPr>
            <a:xfrm flipH="1" flipV="1">
              <a:off x="369979" y="1215542"/>
              <a:ext cx="1060236" cy="5663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cxnSpLocks/>
              <a:stCxn id="7" idx="0"/>
              <a:endCxn id="12" idx="4"/>
            </p:cNvCxnSpPr>
            <p:nvPr/>
          </p:nvCxnSpPr>
          <p:spPr>
            <a:xfrm flipH="1" flipV="1">
              <a:off x="1027694" y="1230764"/>
              <a:ext cx="402521" cy="5511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>
              <a:cxnSpLocks/>
              <a:stCxn id="8" idx="0"/>
              <a:endCxn id="15" idx="4"/>
            </p:cNvCxnSpPr>
            <p:nvPr/>
          </p:nvCxnSpPr>
          <p:spPr>
            <a:xfrm flipH="1" flipV="1">
              <a:off x="1685409" y="1220586"/>
              <a:ext cx="558388" cy="5613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>
              <a:cxnSpLocks/>
              <a:stCxn id="8" idx="0"/>
              <a:endCxn id="13" idx="4"/>
            </p:cNvCxnSpPr>
            <p:nvPr/>
          </p:nvCxnSpPr>
          <p:spPr>
            <a:xfrm flipV="1">
              <a:off x="2243797" y="1230764"/>
              <a:ext cx="99327" cy="551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>
              <a:cxnSpLocks/>
              <a:stCxn id="9" idx="0"/>
              <a:endCxn id="16" idx="4"/>
            </p:cNvCxnSpPr>
            <p:nvPr/>
          </p:nvCxnSpPr>
          <p:spPr>
            <a:xfrm flipV="1">
              <a:off x="2970627" y="1230764"/>
              <a:ext cx="30212" cy="5511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字方塊 55"/>
            <p:cNvSpPr txBox="1"/>
            <p:nvPr/>
          </p:nvSpPr>
          <p:spPr>
            <a:xfrm>
              <a:off x="1260239" y="2003752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643670" y="199384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2118501" y="2003752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392438" y="199641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513284" y="1425749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153179" y="1252480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592644" y="134863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2217869" y="1291851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cxnSp>
          <p:nvCxnSpPr>
            <p:cNvPr id="64" name="直線單箭頭接點 63"/>
            <p:cNvCxnSpPr>
              <a:cxnSpLocks/>
              <a:stCxn id="9" idx="0"/>
              <a:endCxn id="14" idx="4"/>
            </p:cNvCxnSpPr>
            <p:nvPr/>
          </p:nvCxnSpPr>
          <p:spPr>
            <a:xfrm flipV="1">
              <a:off x="2970627" y="1230764"/>
              <a:ext cx="687927" cy="5511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>
              <a:cxnSpLocks/>
              <a:stCxn id="10" idx="7"/>
              <a:endCxn id="18" idx="4"/>
            </p:cNvCxnSpPr>
            <p:nvPr/>
          </p:nvCxnSpPr>
          <p:spPr>
            <a:xfrm flipV="1">
              <a:off x="3858814" y="1220586"/>
              <a:ext cx="1115170" cy="5922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>
              <a:cxnSpLocks/>
              <a:stCxn id="10" idx="7"/>
              <a:endCxn id="17" idx="4"/>
            </p:cNvCxnSpPr>
            <p:nvPr/>
          </p:nvCxnSpPr>
          <p:spPr>
            <a:xfrm flipV="1">
              <a:off x="3858814" y="1215542"/>
              <a:ext cx="457455" cy="597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字方塊 72"/>
            <p:cNvSpPr txBox="1"/>
            <p:nvPr/>
          </p:nvSpPr>
          <p:spPr>
            <a:xfrm>
              <a:off x="2558699" y="136246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130035" y="1422835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3643135" y="1223129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4234284" y="1419987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415561" y="3541562"/>
            <a:ext cx="4815020" cy="2399988"/>
            <a:chOff x="264471" y="1004527"/>
            <a:chExt cx="4815020" cy="2399988"/>
          </a:xfrm>
        </p:grpSpPr>
        <p:sp>
          <p:nvSpPr>
            <p:cNvPr id="79" name="橢圓 78"/>
            <p:cNvSpPr/>
            <p:nvPr/>
          </p:nvSpPr>
          <p:spPr>
            <a:xfrm>
              <a:off x="2550791" y="3193500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橢圓 79"/>
            <p:cNvSpPr/>
            <p:nvPr/>
          </p:nvSpPr>
          <p:spPr>
            <a:xfrm>
              <a:off x="2020908" y="2397806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橢圓 80"/>
            <p:cNvSpPr/>
            <p:nvPr/>
          </p:nvSpPr>
          <p:spPr>
            <a:xfrm>
              <a:off x="3069539" y="2397806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橢圓 81"/>
            <p:cNvSpPr/>
            <p:nvPr/>
          </p:nvSpPr>
          <p:spPr>
            <a:xfrm>
              <a:off x="1324707" y="1781908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>
              <a:off x="2138289" y="178190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>
              <a:off x="2865119" y="1781908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3678701" y="178190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264471" y="100452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922186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2237616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橢圓 88"/>
            <p:cNvSpPr/>
            <p:nvPr/>
          </p:nvSpPr>
          <p:spPr>
            <a:xfrm>
              <a:off x="3553046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橢圓 89"/>
            <p:cNvSpPr/>
            <p:nvPr/>
          </p:nvSpPr>
          <p:spPr>
            <a:xfrm>
              <a:off x="1579901" y="1009571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2895331" y="1019749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橢圓 91"/>
            <p:cNvSpPr/>
            <p:nvPr/>
          </p:nvSpPr>
          <p:spPr>
            <a:xfrm>
              <a:off x="4210761" y="1004527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橢圓 92"/>
            <p:cNvSpPr/>
            <p:nvPr/>
          </p:nvSpPr>
          <p:spPr>
            <a:xfrm>
              <a:off x="4868476" y="1009571"/>
              <a:ext cx="211015" cy="21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1946042" y="2763859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799468" y="2763860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cxnSp>
          <p:nvCxnSpPr>
            <p:cNvPr id="96" name="直線單箭頭接點 95"/>
            <p:cNvCxnSpPr>
              <a:cxnSpLocks/>
              <a:stCxn id="79" idx="0"/>
              <a:endCxn id="81" idx="3"/>
            </p:cNvCxnSpPr>
            <p:nvPr/>
          </p:nvCxnSpPr>
          <p:spPr>
            <a:xfrm flipV="1">
              <a:off x="2656299" y="2577919"/>
              <a:ext cx="444142" cy="6155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單箭頭接點 96"/>
            <p:cNvCxnSpPr>
              <a:cxnSpLocks/>
              <a:stCxn id="79" idx="0"/>
              <a:endCxn id="80" idx="5"/>
            </p:cNvCxnSpPr>
            <p:nvPr/>
          </p:nvCxnSpPr>
          <p:spPr>
            <a:xfrm flipH="1" flipV="1">
              <a:off x="2201021" y="2577919"/>
              <a:ext cx="455278" cy="6155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/>
            <p:cNvCxnSpPr>
              <a:cxnSpLocks/>
              <a:stCxn id="81" idx="0"/>
            </p:cNvCxnSpPr>
            <p:nvPr/>
          </p:nvCxnSpPr>
          <p:spPr>
            <a:xfrm flipH="1" flipV="1">
              <a:off x="2999473" y="1997690"/>
              <a:ext cx="175574" cy="400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>
              <a:cxnSpLocks/>
              <a:stCxn id="81" idx="0"/>
              <a:endCxn id="85" idx="3"/>
            </p:cNvCxnSpPr>
            <p:nvPr/>
          </p:nvCxnSpPr>
          <p:spPr>
            <a:xfrm flipV="1">
              <a:off x="3175047" y="1962020"/>
              <a:ext cx="534556" cy="435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99"/>
            <p:cNvCxnSpPr>
              <a:cxnSpLocks/>
              <a:stCxn id="80" idx="0"/>
              <a:endCxn id="83" idx="4"/>
            </p:cNvCxnSpPr>
            <p:nvPr/>
          </p:nvCxnSpPr>
          <p:spPr>
            <a:xfrm flipV="1">
              <a:off x="2126416" y="1992922"/>
              <a:ext cx="117381" cy="4048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/>
            <p:cNvCxnSpPr>
              <a:cxnSpLocks/>
              <a:stCxn id="80" idx="0"/>
              <a:endCxn id="82" idx="4"/>
            </p:cNvCxnSpPr>
            <p:nvPr/>
          </p:nvCxnSpPr>
          <p:spPr>
            <a:xfrm flipH="1" flipV="1">
              <a:off x="1430215" y="1992923"/>
              <a:ext cx="696201" cy="404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>
              <a:cxnSpLocks/>
              <a:stCxn id="82" idx="0"/>
              <a:endCxn id="86" idx="4"/>
            </p:cNvCxnSpPr>
            <p:nvPr/>
          </p:nvCxnSpPr>
          <p:spPr>
            <a:xfrm flipH="1" flipV="1">
              <a:off x="369979" y="1215542"/>
              <a:ext cx="1060236" cy="5663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/>
            <p:cNvCxnSpPr>
              <a:cxnSpLocks/>
              <a:stCxn id="82" idx="0"/>
              <a:endCxn id="87" idx="4"/>
            </p:cNvCxnSpPr>
            <p:nvPr/>
          </p:nvCxnSpPr>
          <p:spPr>
            <a:xfrm flipH="1" flipV="1">
              <a:off x="1027694" y="1230764"/>
              <a:ext cx="402521" cy="5511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/>
            <p:cNvCxnSpPr>
              <a:cxnSpLocks/>
              <a:stCxn id="83" idx="0"/>
              <a:endCxn id="90" idx="4"/>
            </p:cNvCxnSpPr>
            <p:nvPr/>
          </p:nvCxnSpPr>
          <p:spPr>
            <a:xfrm flipH="1" flipV="1">
              <a:off x="1685409" y="1220586"/>
              <a:ext cx="558388" cy="5613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/>
            <p:cNvCxnSpPr>
              <a:cxnSpLocks/>
              <a:stCxn id="83" idx="0"/>
              <a:endCxn id="88" idx="4"/>
            </p:cNvCxnSpPr>
            <p:nvPr/>
          </p:nvCxnSpPr>
          <p:spPr>
            <a:xfrm flipV="1">
              <a:off x="2243797" y="1230764"/>
              <a:ext cx="99327" cy="551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105"/>
            <p:cNvCxnSpPr>
              <a:cxnSpLocks/>
              <a:stCxn id="84" idx="0"/>
              <a:endCxn id="91" idx="4"/>
            </p:cNvCxnSpPr>
            <p:nvPr/>
          </p:nvCxnSpPr>
          <p:spPr>
            <a:xfrm flipV="1">
              <a:off x="2970627" y="1230764"/>
              <a:ext cx="30212" cy="5511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文字方塊 106"/>
            <p:cNvSpPr txBox="1"/>
            <p:nvPr/>
          </p:nvSpPr>
          <p:spPr>
            <a:xfrm>
              <a:off x="1260239" y="2003752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2643670" y="199384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2118501" y="2003752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3392438" y="199641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513284" y="1425749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1153179" y="1252480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1592644" y="134863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2217869" y="1291851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cxnSp>
          <p:nvCxnSpPr>
            <p:cNvPr id="115" name="直線單箭頭接點 114"/>
            <p:cNvCxnSpPr>
              <a:cxnSpLocks/>
              <a:stCxn id="84" idx="0"/>
              <a:endCxn id="89" idx="4"/>
            </p:cNvCxnSpPr>
            <p:nvPr/>
          </p:nvCxnSpPr>
          <p:spPr>
            <a:xfrm flipV="1">
              <a:off x="2970627" y="1230764"/>
              <a:ext cx="687927" cy="5511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單箭頭接點 115"/>
            <p:cNvCxnSpPr>
              <a:cxnSpLocks/>
              <a:stCxn id="85" idx="7"/>
              <a:endCxn id="93" idx="4"/>
            </p:cNvCxnSpPr>
            <p:nvPr/>
          </p:nvCxnSpPr>
          <p:spPr>
            <a:xfrm flipV="1">
              <a:off x="3858814" y="1220586"/>
              <a:ext cx="1115170" cy="5922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單箭頭接點 116"/>
            <p:cNvCxnSpPr>
              <a:cxnSpLocks/>
              <a:stCxn id="85" idx="7"/>
              <a:endCxn id="92" idx="4"/>
            </p:cNvCxnSpPr>
            <p:nvPr/>
          </p:nvCxnSpPr>
          <p:spPr>
            <a:xfrm flipV="1">
              <a:off x="3858814" y="1215542"/>
              <a:ext cx="457455" cy="597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文字方塊 117"/>
            <p:cNvSpPr txBox="1"/>
            <p:nvPr/>
          </p:nvSpPr>
          <p:spPr>
            <a:xfrm>
              <a:off x="2558699" y="1362463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3130035" y="1422835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3643135" y="1223129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4234284" y="1419987"/>
              <a:ext cx="532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</p:grpSp>
      <p:cxnSp>
        <p:nvCxnSpPr>
          <p:cNvPr id="124" name="直線單箭頭接點 123"/>
          <p:cNvCxnSpPr>
            <a:cxnSpLocks/>
          </p:cNvCxnSpPr>
          <p:nvPr/>
        </p:nvCxnSpPr>
        <p:spPr>
          <a:xfrm flipH="1" flipV="1">
            <a:off x="2244061" y="2329278"/>
            <a:ext cx="455278" cy="61558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>
            <a:cxnSpLocks/>
          </p:cNvCxnSpPr>
          <p:nvPr/>
        </p:nvCxnSpPr>
        <p:spPr>
          <a:xfrm flipV="1">
            <a:off x="2793796" y="2333050"/>
            <a:ext cx="444143" cy="61558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cxnSpLocks/>
          </p:cNvCxnSpPr>
          <p:nvPr/>
        </p:nvCxnSpPr>
        <p:spPr>
          <a:xfrm flipV="1">
            <a:off x="2173919" y="1714151"/>
            <a:ext cx="106854" cy="36396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>
            <a:cxnSpLocks/>
          </p:cNvCxnSpPr>
          <p:nvPr/>
        </p:nvCxnSpPr>
        <p:spPr>
          <a:xfrm flipH="1" flipV="1">
            <a:off x="1591097" y="1709879"/>
            <a:ext cx="545347" cy="3172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/>
          <p:cNvCxnSpPr>
            <a:cxnSpLocks/>
          </p:cNvCxnSpPr>
          <p:nvPr/>
        </p:nvCxnSpPr>
        <p:spPr>
          <a:xfrm flipV="1">
            <a:off x="2398782" y="964902"/>
            <a:ext cx="110734" cy="49278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/>
          <p:cNvCxnSpPr>
            <a:cxnSpLocks/>
          </p:cNvCxnSpPr>
          <p:nvPr/>
        </p:nvCxnSpPr>
        <p:spPr>
          <a:xfrm flipH="1" flipV="1">
            <a:off x="1834860" y="939771"/>
            <a:ext cx="479585" cy="477548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箭號: 向右 140"/>
          <p:cNvSpPr/>
          <p:nvPr/>
        </p:nvSpPr>
        <p:spPr>
          <a:xfrm rot="14220757">
            <a:off x="2296344" y="2444840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箭號: 向右 141"/>
          <p:cNvSpPr/>
          <p:nvPr/>
        </p:nvSpPr>
        <p:spPr>
          <a:xfrm rot="16979147">
            <a:off x="1919930" y="1570069"/>
            <a:ext cx="32833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箭號: 向右 142"/>
          <p:cNvSpPr/>
          <p:nvPr/>
        </p:nvSpPr>
        <p:spPr>
          <a:xfrm rot="16979147">
            <a:off x="2136339" y="973339"/>
            <a:ext cx="32833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箭號: 向右 143"/>
          <p:cNvSpPr/>
          <p:nvPr/>
        </p:nvSpPr>
        <p:spPr>
          <a:xfrm rot="18365974">
            <a:off x="3091395" y="2648158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文字方塊 144"/>
          <p:cNvSpPr txBox="1"/>
          <p:nvPr/>
        </p:nvSpPr>
        <p:spPr>
          <a:xfrm>
            <a:off x="292648" y="2305060"/>
            <a:ext cx="157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One step wrong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291953" y="5156685"/>
            <a:ext cx="194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May be totally wrong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8" name="箭號: 向右 147"/>
          <p:cNvSpPr/>
          <p:nvPr/>
        </p:nvSpPr>
        <p:spPr>
          <a:xfrm rot="18365974">
            <a:off x="2771998" y="5234688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箭號: 向右 148"/>
          <p:cNvSpPr/>
          <p:nvPr/>
        </p:nvSpPr>
        <p:spPr>
          <a:xfrm rot="14649460">
            <a:off x="3089181" y="4520743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箭號: 向右 149"/>
          <p:cNvSpPr/>
          <p:nvPr/>
        </p:nvSpPr>
        <p:spPr>
          <a:xfrm rot="16413086">
            <a:off x="2887441" y="3804131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" name="文字方塊 150"/>
          <p:cNvSpPr txBox="1"/>
          <p:nvPr/>
        </p:nvSpPr>
        <p:spPr>
          <a:xfrm>
            <a:off x="3876431" y="5114954"/>
            <a:ext cx="194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Never explore ……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53" name="直線單箭頭接點 152"/>
          <p:cNvCxnSpPr>
            <a:cxnSpLocks/>
          </p:cNvCxnSpPr>
          <p:nvPr/>
        </p:nvCxnSpPr>
        <p:spPr>
          <a:xfrm>
            <a:off x="3474381" y="5153550"/>
            <a:ext cx="429049" cy="348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文字方塊 153"/>
          <p:cNvSpPr txBox="1"/>
          <p:nvPr/>
        </p:nvSpPr>
        <p:spPr>
          <a:xfrm>
            <a:off x="1083200" y="6138980"/>
            <a:ext cx="325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一步錯，步步錯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45" y="592000"/>
            <a:ext cx="3266799" cy="25087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754" y="3401909"/>
            <a:ext cx="3318595" cy="2586643"/>
          </a:xfrm>
          <a:prstGeom prst="rect">
            <a:avLst/>
          </a:prstGeom>
        </p:spPr>
      </p:pic>
      <p:pic>
        <p:nvPicPr>
          <p:cNvPr id="123" name="Picture 4" descr="相關圖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45" y="2356225"/>
            <a:ext cx="432866" cy="4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145" grpId="0"/>
      <p:bldP spid="146" grpId="0"/>
      <p:bldP spid="148" grpId="0" animBg="1"/>
      <p:bldP spid="149" grpId="0" animBg="1"/>
      <p:bldP spid="150" grpId="0" animBg="1"/>
      <p:bldP spid="151" grpId="0"/>
      <p:bldP spid="1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Modifying Training Process?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13116" y="252260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72255" y="253738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39423" y="406179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074427" y="402142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106847" y="440158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41851" y="436984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cxnSpLocks/>
            <a:stCxn id="8" idx="3"/>
          </p:cNvCxnSpPr>
          <p:nvPr/>
        </p:nvCxnSpPr>
        <p:spPr>
          <a:xfrm flipV="1">
            <a:off x="4572000" y="468061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110334" y="544852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 flipV="1">
            <a:off x="4339423" y="5016024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860064" y="542112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V="1">
            <a:off x="6089153" y="498862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08590" y="3229063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624247" y="317576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624247" y="361190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4196644" y="363792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193528" y="3285380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5453321" y="499911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837063" y="322445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352720" y="317114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52720" y="360729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5921728" y="363742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921728" y="328537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7854566" y="4017367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621990" y="4365787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6352139" y="4676556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640203" y="541707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0" name="直線單箭頭接點 29"/>
          <p:cNvCxnSpPr>
            <a:cxnSpLocks/>
          </p:cNvCxnSpPr>
          <p:nvPr/>
        </p:nvCxnSpPr>
        <p:spPr>
          <a:xfrm flipV="1">
            <a:off x="7869292" y="498456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群組 62"/>
          <p:cNvGrpSpPr/>
          <p:nvPr/>
        </p:nvGrpSpPr>
        <p:grpSpPr>
          <a:xfrm>
            <a:off x="6620890" y="5409788"/>
            <a:ext cx="858889" cy="788152"/>
            <a:chOff x="6620890" y="5409788"/>
            <a:chExt cx="858889" cy="788152"/>
          </a:xfrm>
        </p:grpSpPr>
        <p:sp>
          <p:nvSpPr>
            <p:cNvPr id="31" name="矩形 30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7103051" y="5487745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7103051" y="5821979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620890" y="5409788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7617202" y="322039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132859" y="316709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132859" y="360323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8" name="橢圓 37"/>
          <p:cNvSpPr/>
          <p:nvPr/>
        </p:nvSpPr>
        <p:spPr>
          <a:xfrm>
            <a:off x="7726976" y="3651072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710968" y="3282442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cxnSpLocks/>
          </p:cNvCxnSpPr>
          <p:nvPr/>
        </p:nvCxnSpPr>
        <p:spPr>
          <a:xfrm flipV="1">
            <a:off x="7248945" y="498133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4453541" y="2797307"/>
            <a:ext cx="1001784" cy="26252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3957742" y="249695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4" name="直線單箭頭接點 43"/>
          <p:cNvCxnSpPr>
            <a:cxnSpLocks/>
          </p:cNvCxnSpPr>
          <p:nvPr/>
        </p:nvCxnSpPr>
        <p:spPr>
          <a:xfrm>
            <a:off x="6237789" y="2734817"/>
            <a:ext cx="973474" cy="2671714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213052" y="5429152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橢圓 45"/>
          <p:cNvSpPr/>
          <p:nvPr/>
        </p:nvSpPr>
        <p:spPr>
          <a:xfrm>
            <a:off x="5297990" y="5880757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5297990" y="5509060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4832537" y="5787229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08334" y="173435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3973329" y="1736720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461201" y="1734384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4978583" y="1389876"/>
            <a:ext cx="219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Reference</a:t>
            </a:r>
            <a:endParaRPr lang="zh-TW" altLang="en-US" sz="2400" dirty="0"/>
          </a:p>
        </p:txBody>
      </p:sp>
      <p:sp>
        <p:nvSpPr>
          <p:cNvPr id="55" name="箭號: 上-下雙向 54"/>
          <p:cNvSpPr/>
          <p:nvPr/>
        </p:nvSpPr>
        <p:spPr>
          <a:xfrm>
            <a:off x="4173943" y="2112363"/>
            <a:ext cx="344557" cy="47892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箭號: 上-下雙向 55"/>
          <p:cNvSpPr/>
          <p:nvPr/>
        </p:nvSpPr>
        <p:spPr>
          <a:xfrm>
            <a:off x="5916874" y="2119850"/>
            <a:ext cx="344557" cy="47892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箭號: 上-下雙向 56"/>
          <p:cNvSpPr/>
          <p:nvPr/>
        </p:nvSpPr>
        <p:spPr>
          <a:xfrm>
            <a:off x="7684101" y="2112363"/>
            <a:ext cx="344557" cy="47892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576251" y="4723575"/>
            <a:ext cx="2985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 practice, it is hard to train in this way. </a:t>
            </a:r>
            <a:endParaRPr lang="zh-TW" altLang="en-US" sz="28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77263" y="3706118"/>
            <a:ext cx="2922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Training is matched to testing.</a:t>
            </a:r>
            <a:endParaRPr lang="zh-TW" altLang="en-US" sz="2800" dirty="0"/>
          </a:p>
        </p:txBody>
      </p:sp>
      <p:sp>
        <p:nvSpPr>
          <p:cNvPr id="60" name="箭號: 向上 59"/>
          <p:cNvSpPr/>
          <p:nvPr/>
        </p:nvSpPr>
        <p:spPr>
          <a:xfrm>
            <a:off x="3441572" y="3165784"/>
            <a:ext cx="363607" cy="37057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箭號: 向上 60"/>
          <p:cNvSpPr/>
          <p:nvPr/>
        </p:nvSpPr>
        <p:spPr>
          <a:xfrm>
            <a:off x="5156633" y="3603153"/>
            <a:ext cx="363607" cy="37057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592539" y="1530847"/>
            <a:ext cx="3514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When we try to decrease the loss for both step 1 and 2 …..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70" name="群組 69"/>
          <p:cNvGrpSpPr/>
          <p:nvPr/>
        </p:nvGrpSpPr>
        <p:grpSpPr>
          <a:xfrm>
            <a:off x="4804704" y="5420362"/>
            <a:ext cx="960035" cy="920790"/>
            <a:chOff x="8760382" y="4950664"/>
            <a:chExt cx="960035" cy="920790"/>
          </a:xfrm>
        </p:grpSpPr>
        <p:sp>
          <p:nvSpPr>
            <p:cNvPr id="69" name="矩形 68"/>
            <p:cNvSpPr/>
            <p:nvPr/>
          </p:nvSpPr>
          <p:spPr>
            <a:xfrm>
              <a:off x="8797244" y="4950664"/>
              <a:ext cx="923173" cy="920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4" name="群組 63"/>
            <p:cNvGrpSpPr/>
            <p:nvPr/>
          </p:nvGrpSpPr>
          <p:grpSpPr>
            <a:xfrm>
              <a:off x="8760382" y="4981334"/>
              <a:ext cx="858889" cy="788152"/>
              <a:chOff x="6620890" y="5409788"/>
              <a:chExt cx="858889" cy="78815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7018113" y="5418515"/>
                <a:ext cx="461666" cy="7794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6" name="橢圓 65"/>
              <p:cNvSpPr/>
              <p:nvPr/>
            </p:nvSpPr>
            <p:spPr>
              <a:xfrm>
                <a:off x="7103051" y="5487745"/>
                <a:ext cx="291789" cy="29178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橢圓 66"/>
              <p:cNvSpPr/>
              <p:nvPr/>
            </p:nvSpPr>
            <p:spPr>
              <a:xfrm>
                <a:off x="7103051" y="5821979"/>
                <a:ext cx="291789" cy="291789"/>
              </a:xfrm>
              <a:prstGeom prst="ellipse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6620890" y="5409788"/>
                <a:ext cx="406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</a:t>
                </a:r>
                <a:endParaRPr lang="zh-TW" altLang="en-US" sz="2400" dirty="0"/>
              </a:p>
            </p:txBody>
          </p:sp>
        </p:grpSp>
      </p:grpSp>
      <p:pic>
        <p:nvPicPr>
          <p:cNvPr id="1028" name="Picture 4" descr="相關圖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18" y="3549489"/>
            <a:ext cx="529533" cy="5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直線單箭頭接點 72"/>
          <p:cNvCxnSpPr>
            <a:cxnSpLocks/>
          </p:cNvCxnSpPr>
          <p:nvPr/>
        </p:nvCxnSpPr>
        <p:spPr>
          <a:xfrm flipV="1">
            <a:off x="4345953" y="2912126"/>
            <a:ext cx="0" cy="27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cxnSpLocks/>
          </p:cNvCxnSpPr>
          <p:nvPr/>
        </p:nvCxnSpPr>
        <p:spPr>
          <a:xfrm flipV="1">
            <a:off x="6074153" y="2912125"/>
            <a:ext cx="0" cy="27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cxnSpLocks/>
          </p:cNvCxnSpPr>
          <p:nvPr/>
        </p:nvCxnSpPr>
        <p:spPr>
          <a:xfrm flipV="1">
            <a:off x="7854566" y="2905761"/>
            <a:ext cx="0" cy="27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 animBg="1"/>
      <p:bldP spid="61" grpId="0" animBg="1"/>
      <p:bldP spid="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直線單箭頭接點 104"/>
          <p:cNvCxnSpPr>
            <a:cxnSpLocks/>
          </p:cNvCxnSpPr>
          <p:nvPr/>
        </p:nvCxnSpPr>
        <p:spPr>
          <a:xfrm flipV="1">
            <a:off x="6930174" y="5349407"/>
            <a:ext cx="0" cy="490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4289718" y="165583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672286" y="324151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39710" y="358993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cxnSpLocks/>
            <a:stCxn id="8" idx="3"/>
            <a:endCxn id="9" idx="1"/>
          </p:cNvCxnSpPr>
          <p:nvPr/>
        </p:nvCxnSpPr>
        <p:spPr>
          <a:xfrm flipV="1">
            <a:off x="1446046" y="3892838"/>
            <a:ext cx="299366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457923" y="464121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V="1">
            <a:off x="4687012" y="420871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4035514" y="414015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434922" y="244454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950579" y="239123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950579" y="282738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4519587" y="285751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519587" y="250546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8026818" y="3264268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794242" y="3612688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單箭頭接點 27"/>
          <p:cNvCxnSpPr>
            <a:cxnSpLocks/>
            <a:stCxn id="9" idx="3"/>
          </p:cNvCxnSpPr>
          <p:nvPr/>
        </p:nvCxnSpPr>
        <p:spPr>
          <a:xfrm>
            <a:off x="4904863" y="3892838"/>
            <a:ext cx="2858970" cy="3061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789454" y="2467298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305111" y="2413996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305111" y="2850138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9" name="橢圓 38"/>
          <p:cNvSpPr/>
          <p:nvPr/>
        </p:nvSpPr>
        <p:spPr>
          <a:xfrm>
            <a:off x="7899228" y="2897973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883220" y="2529343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/>
          <p:cNvCxnSpPr>
            <a:cxnSpLocks/>
            <a:endCxn id="46" idx="0"/>
          </p:cNvCxnSpPr>
          <p:nvPr/>
        </p:nvCxnSpPr>
        <p:spPr>
          <a:xfrm>
            <a:off x="1384541" y="2025049"/>
            <a:ext cx="973781" cy="22741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群組 76"/>
          <p:cNvGrpSpPr/>
          <p:nvPr/>
        </p:nvGrpSpPr>
        <p:grpSpPr>
          <a:xfrm>
            <a:off x="1746974" y="4299149"/>
            <a:ext cx="842181" cy="819742"/>
            <a:chOff x="2037599" y="4576442"/>
            <a:chExt cx="842181" cy="819742"/>
          </a:xfrm>
        </p:grpSpPr>
        <p:sp>
          <p:nvSpPr>
            <p:cNvPr id="46" name="矩形 45"/>
            <p:cNvSpPr/>
            <p:nvPr/>
          </p:nvSpPr>
          <p:spPr>
            <a:xfrm>
              <a:off x="2418114" y="4576442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7" name="橢圓 46"/>
            <p:cNvSpPr/>
            <p:nvPr/>
          </p:nvSpPr>
          <p:spPr>
            <a:xfrm>
              <a:off x="2503052" y="5028047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03052" y="4656350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037599" y="4934519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</p:grpSp>
      <p:sp>
        <p:nvSpPr>
          <p:cNvPr id="52" name="文字方塊 51"/>
          <p:cNvSpPr txBox="1"/>
          <p:nvPr/>
        </p:nvSpPr>
        <p:spPr>
          <a:xfrm>
            <a:off x="4284936" y="86758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213469" y="3258642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80893" y="3598433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4380" y="464538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 flipV="1">
            <a:off x="1213469" y="421287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82636" y="242591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8293" y="237261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98293" y="280875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1070690" y="2834781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67574" y="2482232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826118" y="164508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826118" y="84671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6" name="箭號: 上-下雙向 55"/>
          <p:cNvSpPr/>
          <p:nvPr/>
        </p:nvSpPr>
        <p:spPr>
          <a:xfrm>
            <a:off x="1039984" y="1222359"/>
            <a:ext cx="344557" cy="47892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箭號: 上-下雙向 56"/>
          <p:cNvSpPr/>
          <p:nvPr/>
        </p:nvSpPr>
        <p:spPr>
          <a:xfrm>
            <a:off x="4493476" y="1253084"/>
            <a:ext cx="344557" cy="47892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0" name="Picture 2" descr="「擲硬幣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3892" y="4212876"/>
            <a:ext cx="864387" cy="1011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群組 70"/>
          <p:cNvGrpSpPr/>
          <p:nvPr/>
        </p:nvGrpSpPr>
        <p:grpSpPr>
          <a:xfrm>
            <a:off x="2983963" y="5731539"/>
            <a:ext cx="858889" cy="788152"/>
            <a:chOff x="6620890" y="5409788"/>
            <a:chExt cx="858889" cy="788152"/>
          </a:xfrm>
        </p:grpSpPr>
        <p:sp>
          <p:nvSpPr>
            <p:cNvPr id="72" name="矩形 71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3" name="橢圓 72"/>
            <p:cNvSpPr/>
            <p:nvPr/>
          </p:nvSpPr>
          <p:spPr>
            <a:xfrm>
              <a:off x="7103051" y="5487745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橢圓 73"/>
            <p:cNvSpPr/>
            <p:nvPr/>
          </p:nvSpPr>
          <p:spPr>
            <a:xfrm>
              <a:off x="7103051" y="5821979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620890" y="5409788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</p:grpSp>
      <p:sp>
        <p:nvSpPr>
          <p:cNvPr id="76" name="矩形 75"/>
          <p:cNvSpPr/>
          <p:nvPr/>
        </p:nvSpPr>
        <p:spPr>
          <a:xfrm>
            <a:off x="231131" y="61059"/>
            <a:ext cx="359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Scheduled Sampling</a:t>
            </a:r>
            <a:endParaRPr lang="zh-TW" altLang="en-US" sz="3200" b="1" i="1" u="sng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746974" y="5131374"/>
            <a:ext cx="108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from model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842851" y="5742650"/>
            <a:ext cx="141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From reference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81" name="直線單箭頭接點 80"/>
          <p:cNvCxnSpPr>
            <a:cxnSpLocks/>
            <a:stCxn id="72" idx="0"/>
          </p:cNvCxnSpPr>
          <p:nvPr/>
        </p:nvCxnSpPr>
        <p:spPr>
          <a:xfrm flipV="1">
            <a:off x="3612019" y="5250002"/>
            <a:ext cx="0" cy="490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cxnSpLocks/>
          </p:cNvCxnSpPr>
          <p:nvPr/>
        </p:nvCxnSpPr>
        <p:spPr>
          <a:xfrm>
            <a:off x="2685488" y="4750754"/>
            <a:ext cx="39102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7816034" y="4699684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0" name="直線單箭頭接點 89"/>
          <p:cNvCxnSpPr>
            <a:cxnSpLocks/>
          </p:cNvCxnSpPr>
          <p:nvPr/>
        </p:nvCxnSpPr>
        <p:spPr>
          <a:xfrm flipV="1">
            <a:off x="8045123" y="4267180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cxnSpLocks/>
          </p:cNvCxnSpPr>
          <p:nvPr/>
        </p:nvCxnSpPr>
        <p:spPr>
          <a:xfrm flipV="1">
            <a:off x="7393625" y="4198622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/>
          <p:cNvGrpSpPr/>
          <p:nvPr/>
        </p:nvGrpSpPr>
        <p:grpSpPr>
          <a:xfrm>
            <a:off x="6318827" y="5759763"/>
            <a:ext cx="842181" cy="819742"/>
            <a:chOff x="2037599" y="4576442"/>
            <a:chExt cx="842181" cy="819742"/>
          </a:xfrm>
        </p:grpSpPr>
        <p:sp>
          <p:nvSpPr>
            <p:cNvPr id="93" name="矩形 92"/>
            <p:cNvSpPr/>
            <p:nvPr/>
          </p:nvSpPr>
          <p:spPr>
            <a:xfrm>
              <a:off x="2418114" y="4576442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4" name="橢圓 93"/>
            <p:cNvSpPr/>
            <p:nvPr/>
          </p:nvSpPr>
          <p:spPr>
            <a:xfrm>
              <a:off x="2503052" y="5028047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橢圓 94"/>
            <p:cNvSpPr/>
            <p:nvPr/>
          </p:nvSpPr>
          <p:spPr>
            <a:xfrm>
              <a:off x="2503052" y="4656350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2037599" y="4934519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</p:grpSp>
      <p:pic>
        <p:nvPicPr>
          <p:cNvPr id="97" name="Picture 2" descr="「擲硬幣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003" y="4271344"/>
            <a:ext cx="864387" cy="1011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群組 97"/>
          <p:cNvGrpSpPr/>
          <p:nvPr/>
        </p:nvGrpSpPr>
        <p:grpSpPr>
          <a:xfrm>
            <a:off x="5105085" y="4358841"/>
            <a:ext cx="858889" cy="788152"/>
            <a:chOff x="6620890" y="5409788"/>
            <a:chExt cx="858889" cy="788152"/>
          </a:xfrm>
        </p:grpSpPr>
        <p:sp>
          <p:nvSpPr>
            <p:cNvPr id="99" name="矩形 98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0" name="橢圓 99"/>
            <p:cNvSpPr/>
            <p:nvPr/>
          </p:nvSpPr>
          <p:spPr>
            <a:xfrm>
              <a:off x="7103051" y="5487745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>
              <a:off x="7103051" y="5821979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6620890" y="5409788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5105085" y="5189842"/>
            <a:ext cx="108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from model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6" name="直線單箭頭接點 105"/>
          <p:cNvCxnSpPr>
            <a:cxnSpLocks/>
          </p:cNvCxnSpPr>
          <p:nvPr/>
        </p:nvCxnSpPr>
        <p:spPr>
          <a:xfrm>
            <a:off x="6043599" y="4809222"/>
            <a:ext cx="39102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字方塊 107"/>
          <p:cNvSpPr txBox="1"/>
          <p:nvPr/>
        </p:nvSpPr>
        <p:spPr>
          <a:xfrm>
            <a:off x="7310773" y="5705026"/>
            <a:ext cx="141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From reference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9" name="直線單箭頭接點 108"/>
          <p:cNvCxnSpPr>
            <a:cxnSpLocks/>
            <a:endCxn id="99" idx="0"/>
          </p:cNvCxnSpPr>
          <p:nvPr/>
        </p:nvCxnSpPr>
        <p:spPr>
          <a:xfrm>
            <a:off x="4838033" y="2025049"/>
            <a:ext cx="895108" cy="23425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圖片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65" y="157380"/>
            <a:ext cx="3721403" cy="2258610"/>
          </a:xfrm>
          <a:prstGeom prst="rect">
            <a:avLst/>
          </a:prstGeom>
        </p:spPr>
      </p:pic>
      <p:sp>
        <p:nvSpPr>
          <p:cNvPr id="112" name="箭號: 向上 111"/>
          <p:cNvSpPr/>
          <p:nvPr/>
        </p:nvSpPr>
        <p:spPr>
          <a:xfrm>
            <a:off x="2668001" y="4080781"/>
            <a:ext cx="381000" cy="54396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箭號: 向上 112"/>
          <p:cNvSpPr/>
          <p:nvPr/>
        </p:nvSpPr>
        <p:spPr>
          <a:xfrm>
            <a:off x="6017396" y="4155724"/>
            <a:ext cx="381000" cy="54396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4" name="直線單箭頭接點 113"/>
          <p:cNvCxnSpPr>
            <a:cxnSpLocks/>
          </p:cNvCxnSpPr>
          <p:nvPr/>
        </p:nvCxnSpPr>
        <p:spPr>
          <a:xfrm flipV="1">
            <a:off x="1213469" y="2025049"/>
            <a:ext cx="0" cy="40086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cxnSpLocks/>
          </p:cNvCxnSpPr>
          <p:nvPr/>
        </p:nvCxnSpPr>
        <p:spPr>
          <a:xfrm flipV="1">
            <a:off x="4671756" y="2025049"/>
            <a:ext cx="0" cy="40086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字方塊 124"/>
          <p:cNvSpPr txBox="1"/>
          <p:nvPr/>
        </p:nvSpPr>
        <p:spPr>
          <a:xfrm>
            <a:off x="1861351" y="825020"/>
            <a:ext cx="219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Reference</a:t>
            </a:r>
            <a:endParaRPr lang="zh-TW" altLang="en-US" sz="2400" dirty="0"/>
          </a:p>
        </p:txBody>
      </p:sp>
      <p:cxnSp>
        <p:nvCxnSpPr>
          <p:cNvPr id="127" name="直線單箭頭接點 126"/>
          <p:cNvCxnSpPr>
            <a:cxnSpLocks/>
          </p:cNvCxnSpPr>
          <p:nvPr/>
        </p:nvCxnSpPr>
        <p:spPr>
          <a:xfrm>
            <a:off x="3686315" y="1098420"/>
            <a:ext cx="643927" cy="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>
            <a:cxnSpLocks/>
          </p:cNvCxnSpPr>
          <p:nvPr/>
        </p:nvCxnSpPr>
        <p:spPr>
          <a:xfrm flipH="1">
            <a:off x="1549467" y="1074788"/>
            <a:ext cx="643927" cy="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3" grpId="0" animBg="1"/>
      <p:bldP spid="21" grpId="0" animBg="1"/>
      <p:bldP spid="22" grpId="0"/>
      <p:bldP spid="23" grpId="0"/>
      <p:bldP spid="24" grpId="0" animBg="1"/>
      <p:bldP spid="25" grpId="0" animBg="1"/>
      <p:bldP spid="27" grpId="0" animBg="1"/>
      <p:bldP spid="36" grpId="0" animBg="1"/>
      <p:bldP spid="37" grpId="0"/>
      <p:bldP spid="38" grpId="0"/>
      <p:bldP spid="39" grpId="0" animBg="1"/>
      <p:bldP spid="40" grpId="0" animBg="1"/>
      <p:bldP spid="57" grpId="0" animBg="1"/>
      <p:bldP spid="79" grpId="0"/>
      <p:bldP spid="80" grpId="0"/>
      <p:bldP spid="89" grpId="0" animBg="1"/>
      <p:bldP spid="103" grpId="0"/>
      <p:bldP spid="108" grpId="0"/>
      <p:bldP spid="112" grpId="0" animBg="1"/>
      <p:bldP spid="1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Scheduled Sampling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Caption generation on MSCOCO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07656"/>
              </p:ext>
            </p:extLst>
          </p:nvPr>
        </p:nvGraphicFramePr>
        <p:xfrm>
          <a:off x="589721" y="2646017"/>
          <a:ext cx="796455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565">
                  <a:extLst>
                    <a:ext uri="{9D8B030D-6E8A-4147-A177-3AD203B41FA5}">
                      <a16:colId xmlns:a16="http://schemas.microsoft.com/office/drawing/2014/main" val="3508619709"/>
                    </a:ext>
                  </a:extLst>
                </a:gridCol>
                <a:gridCol w="1497496">
                  <a:extLst>
                    <a:ext uri="{9D8B030D-6E8A-4147-A177-3AD203B41FA5}">
                      <a16:colId xmlns:a16="http://schemas.microsoft.com/office/drawing/2014/main" val="117477905"/>
                    </a:ext>
                  </a:extLst>
                </a:gridCol>
                <a:gridCol w="1624643">
                  <a:extLst>
                    <a:ext uri="{9D8B030D-6E8A-4147-A177-3AD203B41FA5}">
                      <a16:colId xmlns:a16="http://schemas.microsoft.com/office/drawing/2014/main" val="344260870"/>
                    </a:ext>
                  </a:extLst>
                </a:gridCol>
                <a:gridCol w="1396853">
                  <a:extLst>
                    <a:ext uri="{9D8B030D-6E8A-4147-A177-3AD203B41FA5}">
                      <a16:colId xmlns:a16="http://schemas.microsoft.com/office/drawing/2014/main" val="3545810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BLEU-4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METEOR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CIDER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5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Always from reference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28.8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24.2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89.5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13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/>
                        <a:t>Always from model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11.2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15.7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49.7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37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Scheduled Sampling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30.6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24.3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92.1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36982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23681" y="4853593"/>
            <a:ext cx="7891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Samy</a:t>
            </a:r>
            <a:r>
              <a:rPr lang="en-US" altLang="zh-TW" dirty="0"/>
              <a:t> Bengio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Oriol </a:t>
            </a:r>
            <a:r>
              <a:rPr lang="en-US" altLang="zh-TW" dirty="0" err="1"/>
              <a:t>Vinyals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 err="1"/>
              <a:t>Navdeep</a:t>
            </a:r>
            <a:r>
              <a:rPr lang="en-US" altLang="zh-TW" dirty="0"/>
              <a:t> Jaitly</a:t>
            </a:r>
            <a:r>
              <a:rPr lang="en-US" altLang="zh-TW" dirty="0">
                <a:solidFill>
                  <a:srgbClr val="000000"/>
                </a:solidFill>
              </a:rPr>
              <a:t>, </a:t>
            </a:r>
            <a:r>
              <a:rPr lang="en-US" altLang="zh-TW" dirty="0"/>
              <a:t>Noam </a:t>
            </a:r>
            <a:r>
              <a:rPr lang="en-US" altLang="zh-TW" dirty="0" err="1"/>
              <a:t>Shazeer</a:t>
            </a:r>
            <a:r>
              <a:rPr lang="en-US" altLang="zh-TW" dirty="0"/>
              <a:t>, Scheduled Sampling for Sequence Prediction with Recurrent Neural Networks,</a:t>
            </a:r>
            <a:r>
              <a:rPr lang="zh-TW" altLang="en-US" dirty="0"/>
              <a:t> </a:t>
            </a:r>
            <a:r>
              <a:rPr lang="en-US" altLang="zh-TW" dirty="0" err="1"/>
              <a:t>arXiv</a:t>
            </a:r>
            <a:r>
              <a:rPr lang="zh-TW" altLang="en-US" dirty="0"/>
              <a:t> </a:t>
            </a:r>
            <a:r>
              <a:rPr lang="en-US" altLang="zh-TW" dirty="0"/>
              <a:t>preprint, 2015</a:t>
            </a:r>
          </a:p>
        </p:txBody>
      </p:sp>
    </p:spTree>
    <p:extLst>
      <p:ext uri="{BB962C8B-B14F-4D97-AF65-F5344CB8AC3E}">
        <p14:creationId xmlns:p14="http://schemas.microsoft.com/office/powerpoint/2010/main" val="1176860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Search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82" y="209030"/>
            <a:ext cx="3043143" cy="268397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378320" y="6351937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424905" y="5411819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221414" y="5411819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498942" y="4517294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84659" y="4517293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790991" y="4516027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007940" y="4516027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45673" y="3261816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110777" y="3275050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103821" y="3261815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938726" y="3294258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100397" y="3266338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935302" y="3290422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942149" y="3311034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8051079" y="3292054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586195" y="5813778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749942" y="5835575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23" name="直線單箭頭接點 22"/>
          <p:cNvCxnSpPr>
            <a:cxnSpLocks/>
            <a:stCxn id="6" idx="0"/>
            <a:endCxn id="8" idx="3"/>
          </p:cNvCxnSpPr>
          <p:nvPr/>
        </p:nvCxnSpPr>
        <p:spPr>
          <a:xfrm flipV="1">
            <a:off x="4483828" y="5591932"/>
            <a:ext cx="768488" cy="760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6" idx="0"/>
            <a:endCxn id="7" idx="5"/>
          </p:cNvCxnSpPr>
          <p:nvPr/>
        </p:nvCxnSpPr>
        <p:spPr>
          <a:xfrm flipH="1" flipV="1">
            <a:off x="3605018" y="5591932"/>
            <a:ext cx="878810" cy="760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  <a:stCxn id="8" idx="0"/>
            <a:endCxn id="11" idx="5"/>
          </p:cNvCxnSpPr>
          <p:nvPr/>
        </p:nvCxnSpPr>
        <p:spPr>
          <a:xfrm flipH="1" flipV="1">
            <a:off x="4971104" y="4696140"/>
            <a:ext cx="355818" cy="7156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  <a:stCxn id="8" idx="0"/>
            <a:endCxn id="12" idx="3"/>
          </p:cNvCxnSpPr>
          <p:nvPr/>
        </p:nvCxnSpPr>
        <p:spPr>
          <a:xfrm flipV="1">
            <a:off x="5326922" y="4696140"/>
            <a:ext cx="711920" cy="7156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7" idx="0"/>
            <a:endCxn id="10" idx="4"/>
          </p:cNvCxnSpPr>
          <p:nvPr/>
        </p:nvCxnSpPr>
        <p:spPr>
          <a:xfrm flipV="1">
            <a:off x="3530413" y="4728308"/>
            <a:ext cx="259754" cy="683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  <a:stCxn id="7" idx="0"/>
            <a:endCxn id="9" idx="4"/>
          </p:cNvCxnSpPr>
          <p:nvPr/>
        </p:nvCxnSpPr>
        <p:spPr>
          <a:xfrm flipH="1" flipV="1">
            <a:off x="2604450" y="4728309"/>
            <a:ext cx="925963" cy="6835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/>
            <a:stCxn id="9" idx="0"/>
            <a:endCxn id="13" idx="4"/>
          </p:cNvCxnSpPr>
          <p:nvPr/>
        </p:nvCxnSpPr>
        <p:spPr>
          <a:xfrm flipH="1" flipV="1">
            <a:off x="951181" y="3472831"/>
            <a:ext cx="1653269" cy="10444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  <a:stCxn id="9" idx="0"/>
            <a:endCxn id="14" idx="4"/>
          </p:cNvCxnSpPr>
          <p:nvPr/>
        </p:nvCxnSpPr>
        <p:spPr>
          <a:xfrm flipH="1" flipV="1">
            <a:off x="2216285" y="3486065"/>
            <a:ext cx="388165" cy="10312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cxnSpLocks/>
            <a:stCxn id="10" idx="0"/>
            <a:endCxn id="17" idx="4"/>
          </p:cNvCxnSpPr>
          <p:nvPr/>
        </p:nvCxnSpPr>
        <p:spPr>
          <a:xfrm flipH="1" flipV="1">
            <a:off x="3205905" y="3477353"/>
            <a:ext cx="584262" cy="10399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  <a:stCxn id="10" idx="0"/>
            <a:endCxn id="15" idx="4"/>
          </p:cNvCxnSpPr>
          <p:nvPr/>
        </p:nvCxnSpPr>
        <p:spPr>
          <a:xfrm flipV="1">
            <a:off x="3790167" y="3472830"/>
            <a:ext cx="419162" cy="10444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  <a:stCxn id="11" idx="0"/>
            <a:endCxn id="18" idx="4"/>
          </p:cNvCxnSpPr>
          <p:nvPr/>
        </p:nvCxnSpPr>
        <p:spPr>
          <a:xfrm flipV="1">
            <a:off x="4896499" y="3501437"/>
            <a:ext cx="144311" cy="10145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2554161" y="4950154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727880" y="4884953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598446" y="4884953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563123" y="4950153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858389" y="3533260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933060" y="3533260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2929175" y="3515158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650010" y="3522048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2" name="直線單箭頭接點 41"/>
          <p:cNvCxnSpPr>
            <a:cxnSpLocks/>
            <a:stCxn id="11" idx="0"/>
            <a:endCxn id="16" idx="4"/>
          </p:cNvCxnSpPr>
          <p:nvPr/>
        </p:nvCxnSpPr>
        <p:spPr>
          <a:xfrm flipV="1">
            <a:off x="4896499" y="3505273"/>
            <a:ext cx="1147735" cy="1010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cxnSpLocks/>
            <a:stCxn id="12" idx="7"/>
            <a:endCxn id="20" idx="4"/>
          </p:cNvCxnSpPr>
          <p:nvPr/>
        </p:nvCxnSpPr>
        <p:spPr>
          <a:xfrm flipV="1">
            <a:off x="6188053" y="3503069"/>
            <a:ext cx="1968534" cy="10438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  <a:stCxn id="12" idx="7"/>
            <a:endCxn id="19" idx="4"/>
          </p:cNvCxnSpPr>
          <p:nvPr/>
        </p:nvCxnSpPr>
        <p:spPr>
          <a:xfrm flipV="1">
            <a:off x="6188053" y="3522049"/>
            <a:ext cx="859604" cy="10248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928890" y="3533260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581219" y="3733176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242680" y="3522049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508216" y="3700319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5178651" y="5836137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0.4</a:t>
            </a:r>
            <a:endParaRPr lang="zh-TW" altLang="en-US" sz="2400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6031421" y="4931478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0.9</a:t>
            </a:r>
            <a:endParaRPr lang="zh-TW" altLang="en-US" sz="24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7375772" y="4128401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0.9</a:t>
            </a:r>
            <a:endParaRPr lang="zh-TW" altLang="en-US" sz="2400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3073745" y="5835575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</a:t>
            </a:r>
            <a:endParaRPr lang="zh-TW" altLang="en-US" sz="2400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2014289" y="4941064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0.4</a:t>
            </a:r>
            <a:endParaRPr lang="zh-TW" altLang="en-US" sz="2400" dirty="0"/>
          </a:p>
        </p:txBody>
      </p:sp>
      <p:sp>
        <p:nvSpPr>
          <p:cNvPr id="96" name="文字方塊 95"/>
          <p:cNvSpPr txBox="1"/>
          <p:nvPr/>
        </p:nvSpPr>
        <p:spPr>
          <a:xfrm>
            <a:off x="2829636" y="3924888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0.4</a:t>
            </a:r>
            <a:endParaRPr lang="zh-TW" altLang="en-US" sz="2400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3941595" y="4885813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</a:t>
            </a:r>
            <a:endParaRPr lang="zh-TW" altLang="en-US" sz="2400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3976611" y="3897568"/>
            <a:ext cx="664673" cy="461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</a:t>
            </a:r>
            <a:endParaRPr lang="zh-TW" altLang="en-US" sz="2400" dirty="0"/>
          </a:p>
        </p:txBody>
      </p:sp>
      <p:sp>
        <p:nvSpPr>
          <p:cNvPr id="99" name="箭號: 向右 98"/>
          <p:cNvSpPr/>
          <p:nvPr/>
        </p:nvSpPr>
        <p:spPr>
          <a:xfrm rot="13249055">
            <a:off x="3876936" y="5681679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箭號: 向右 99"/>
          <p:cNvSpPr/>
          <p:nvPr/>
        </p:nvSpPr>
        <p:spPr>
          <a:xfrm rot="17380782">
            <a:off x="3284563" y="4821112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箭號: 向右 100"/>
          <p:cNvSpPr/>
          <p:nvPr/>
        </p:nvSpPr>
        <p:spPr>
          <a:xfrm rot="17413722">
            <a:off x="4071966" y="3475579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箭號: 向右 101"/>
          <p:cNvSpPr/>
          <p:nvPr/>
        </p:nvSpPr>
        <p:spPr>
          <a:xfrm rot="18983722">
            <a:off x="4565099" y="5745187"/>
            <a:ext cx="514927" cy="30779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箭號: 向右 103"/>
          <p:cNvSpPr/>
          <p:nvPr/>
        </p:nvSpPr>
        <p:spPr>
          <a:xfrm rot="18983722">
            <a:off x="5392932" y="4785421"/>
            <a:ext cx="514927" cy="30779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箭號: 向右 104"/>
          <p:cNvSpPr/>
          <p:nvPr/>
        </p:nvSpPr>
        <p:spPr>
          <a:xfrm rot="20331358">
            <a:off x="6746377" y="4192605"/>
            <a:ext cx="514927" cy="30779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105"/>
          <p:cNvSpPr txBox="1"/>
          <p:nvPr/>
        </p:nvSpPr>
        <p:spPr>
          <a:xfrm>
            <a:off x="802132" y="1776625"/>
            <a:ext cx="46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green path has higher score.</a:t>
            </a:r>
            <a:endParaRPr lang="zh-TW" altLang="en-US" sz="24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802131" y="2289048"/>
            <a:ext cx="460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Not possible to check all the paths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19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/>
      <p:bldP spid="1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Search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82" y="209030"/>
            <a:ext cx="3043143" cy="268397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334778" y="6482563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381363" y="5542445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177872" y="5542445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455400" y="4647920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41117" y="4647919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747449" y="4646653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964398" y="4646653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02131" y="3392442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067235" y="3405676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060279" y="3392441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895184" y="3424884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056855" y="3396964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891760" y="3421048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898607" y="3441660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8007537" y="3422680"/>
            <a:ext cx="211015" cy="21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542653" y="5944404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706400" y="5966201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23" name="直線單箭頭接點 22"/>
          <p:cNvCxnSpPr>
            <a:cxnSpLocks/>
            <a:stCxn id="6" idx="0"/>
            <a:endCxn id="8" idx="3"/>
          </p:cNvCxnSpPr>
          <p:nvPr/>
        </p:nvCxnSpPr>
        <p:spPr>
          <a:xfrm flipV="1">
            <a:off x="4440286" y="5722558"/>
            <a:ext cx="768488" cy="760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6" idx="0"/>
            <a:endCxn id="7" idx="5"/>
          </p:cNvCxnSpPr>
          <p:nvPr/>
        </p:nvCxnSpPr>
        <p:spPr>
          <a:xfrm flipH="1" flipV="1">
            <a:off x="3561476" y="5722558"/>
            <a:ext cx="878810" cy="760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  <a:stCxn id="8" idx="0"/>
            <a:endCxn id="11" idx="5"/>
          </p:cNvCxnSpPr>
          <p:nvPr/>
        </p:nvCxnSpPr>
        <p:spPr>
          <a:xfrm flipH="1" flipV="1">
            <a:off x="4927562" y="4826766"/>
            <a:ext cx="355818" cy="7156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  <a:stCxn id="8" idx="0"/>
            <a:endCxn id="12" idx="3"/>
          </p:cNvCxnSpPr>
          <p:nvPr/>
        </p:nvCxnSpPr>
        <p:spPr>
          <a:xfrm flipV="1">
            <a:off x="5283380" y="4826766"/>
            <a:ext cx="711920" cy="7156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7" idx="0"/>
            <a:endCxn id="10" idx="4"/>
          </p:cNvCxnSpPr>
          <p:nvPr/>
        </p:nvCxnSpPr>
        <p:spPr>
          <a:xfrm flipV="1">
            <a:off x="3486871" y="4858934"/>
            <a:ext cx="259754" cy="683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  <a:stCxn id="7" idx="0"/>
            <a:endCxn id="9" idx="4"/>
          </p:cNvCxnSpPr>
          <p:nvPr/>
        </p:nvCxnSpPr>
        <p:spPr>
          <a:xfrm flipH="1" flipV="1">
            <a:off x="2560908" y="4858935"/>
            <a:ext cx="925963" cy="6835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/>
            <a:stCxn id="9" idx="0"/>
            <a:endCxn id="13" idx="4"/>
          </p:cNvCxnSpPr>
          <p:nvPr/>
        </p:nvCxnSpPr>
        <p:spPr>
          <a:xfrm flipH="1" flipV="1">
            <a:off x="907639" y="3603457"/>
            <a:ext cx="1653269" cy="10444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  <a:stCxn id="9" idx="0"/>
            <a:endCxn id="14" idx="4"/>
          </p:cNvCxnSpPr>
          <p:nvPr/>
        </p:nvCxnSpPr>
        <p:spPr>
          <a:xfrm flipH="1" flipV="1">
            <a:off x="2172743" y="3616691"/>
            <a:ext cx="388165" cy="10312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cxnSpLocks/>
            <a:stCxn id="10" idx="0"/>
            <a:endCxn id="17" idx="4"/>
          </p:cNvCxnSpPr>
          <p:nvPr/>
        </p:nvCxnSpPr>
        <p:spPr>
          <a:xfrm flipH="1" flipV="1">
            <a:off x="3162363" y="3607979"/>
            <a:ext cx="584262" cy="10399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  <a:stCxn id="10" idx="0"/>
            <a:endCxn id="15" idx="4"/>
          </p:cNvCxnSpPr>
          <p:nvPr/>
        </p:nvCxnSpPr>
        <p:spPr>
          <a:xfrm flipV="1">
            <a:off x="3746625" y="3603456"/>
            <a:ext cx="419162" cy="10444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  <a:stCxn id="11" idx="0"/>
            <a:endCxn id="18" idx="4"/>
          </p:cNvCxnSpPr>
          <p:nvPr/>
        </p:nvCxnSpPr>
        <p:spPr>
          <a:xfrm flipV="1">
            <a:off x="4852957" y="3632063"/>
            <a:ext cx="144311" cy="10145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2510619" y="5080780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684338" y="5015579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554904" y="5015579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519581" y="5080779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814847" y="3663886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889518" y="3663886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2885633" y="3645784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606468" y="3652674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2" name="直線單箭頭接點 41"/>
          <p:cNvCxnSpPr>
            <a:cxnSpLocks/>
            <a:stCxn id="11" idx="0"/>
            <a:endCxn id="16" idx="4"/>
          </p:cNvCxnSpPr>
          <p:nvPr/>
        </p:nvCxnSpPr>
        <p:spPr>
          <a:xfrm flipV="1">
            <a:off x="4852957" y="3635899"/>
            <a:ext cx="1147735" cy="1010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cxnSpLocks/>
            <a:stCxn id="12" idx="7"/>
            <a:endCxn id="20" idx="4"/>
          </p:cNvCxnSpPr>
          <p:nvPr/>
        </p:nvCxnSpPr>
        <p:spPr>
          <a:xfrm flipV="1">
            <a:off x="6144511" y="3633695"/>
            <a:ext cx="1968534" cy="10438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  <a:stCxn id="12" idx="7"/>
            <a:endCxn id="19" idx="4"/>
          </p:cNvCxnSpPr>
          <p:nvPr/>
        </p:nvCxnSpPr>
        <p:spPr>
          <a:xfrm flipV="1">
            <a:off x="6144511" y="3652675"/>
            <a:ext cx="859604" cy="10248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885348" y="3663886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537677" y="3863802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199138" y="3652675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464674" y="3830945"/>
            <a:ext cx="5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802132" y="1776625"/>
            <a:ext cx="473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Keep several best path at each step</a:t>
            </a:r>
            <a:endParaRPr lang="zh-TW" altLang="en-US" sz="24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802131" y="2289048"/>
            <a:ext cx="460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Beam size = 2</a:t>
            </a:r>
            <a:endParaRPr lang="zh-TW" altLang="en-US" sz="2400" dirty="0"/>
          </a:p>
        </p:txBody>
      </p:sp>
      <p:cxnSp>
        <p:nvCxnSpPr>
          <p:cNvPr id="65" name="直線單箭頭接點 64"/>
          <p:cNvCxnSpPr>
            <a:cxnSpLocks/>
          </p:cNvCxnSpPr>
          <p:nvPr/>
        </p:nvCxnSpPr>
        <p:spPr>
          <a:xfrm flipV="1">
            <a:off x="4476788" y="5794770"/>
            <a:ext cx="520479" cy="541699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</p:cNvCxnSpPr>
          <p:nvPr/>
        </p:nvCxnSpPr>
        <p:spPr>
          <a:xfrm flipH="1" flipV="1">
            <a:off x="3710665" y="5726128"/>
            <a:ext cx="604623" cy="52496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cxnSpLocks/>
          </p:cNvCxnSpPr>
          <p:nvPr/>
        </p:nvCxnSpPr>
        <p:spPr>
          <a:xfrm flipH="1" flipV="1">
            <a:off x="2768792" y="4904219"/>
            <a:ext cx="623655" cy="42721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>
            <a:cxnSpLocks/>
          </p:cNvCxnSpPr>
          <p:nvPr/>
        </p:nvCxnSpPr>
        <p:spPr>
          <a:xfrm flipV="1">
            <a:off x="3474409" y="4904219"/>
            <a:ext cx="142339" cy="42721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>
            <a:cxnSpLocks/>
          </p:cNvCxnSpPr>
          <p:nvPr/>
        </p:nvCxnSpPr>
        <p:spPr>
          <a:xfrm flipH="1" flipV="1">
            <a:off x="5102775" y="4971001"/>
            <a:ext cx="167728" cy="362459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cxnSpLocks/>
          </p:cNvCxnSpPr>
          <p:nvPr/>
        </p:nvCxnSpPr>
        <p:spPr>
          <a:xfrm flipV="1">
            <a:off x="5347261" y="4796751"/>
            <a:ext cx="541495" cy="51486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箭號: 向右 80"/>
          <p:cNvSpPr/>
          <p:nvPr/>
        </p:nvSpPr>
        <p:spPr>
          <a:xfrm rot="13249055">
            <a:off x="3872880" y="5720902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箭號: 向右 81"/>
          <p:cNvSpPr/>
          <p:nvPr/>
        </p:nvSpPr>
        <p:spPr>
          <a:xfrm rot="18620798">
            <a:off x="4511280" y="5739259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箭號: 向右 82"/>
          <p:cNvSpPr/>
          <p:nvPr/>
        </p:nvSpPr>
        <p:spPr>
          <a:xfrm rot="18620798">
            <a:off x="5313540" y="4780367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箭號: 向右 83"/>
          <p:cNvSpPr/>
          <p:nvPr/>
        </p:nvSpPr>
        <p:spPr>
          <a:xfrm rot="17248355">
            <a:off x="3836462" y="4998321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6" name="直線單箭頭接點 85"/>
          <p:cNvCxnSpPr>
            <a:cxnSpLocks/>
          </p:cNvCxnSpPr>
          <p:nvPr/>
        </p:nvCxnSpPr>
        <p:spPr>
          <a:xfrm flipH="1" flipV="1">
            <a:off x="2992766" y="3897506"/>
            <a:ext cx="399681" cy="66015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cxnSpLocks/>
          </p:cNvCxnSpPr>
          <p:nvPr/>
        </p:nvCxnSpPr>
        <p:spPr>
          <a:xfrm flipV="1">
            <a:off x="6480193" y="4226314"/>
            <a:ext cx="841160" cy="3716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>
            <a:cxnSpLocks/>
          </p:cNvCxnSpPr>
          <p:nvPr/>
        </p:nvCxnSpPr>
        <p:spPr>
          <a:xfrm flipV="1">
            <a:off x="6181491" y="4061148"/>
            <a:ext cx="336036" cy="42491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箭號: 向右 102"/>
          <p:cNvSpPr/>
          <p:nvPr/>
        </p:nvSpPr>
        <p:spPr>
          <a:xfrm rot="20084314">
            <a:off x="6702399" y="4420622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8" name="直線單箭頭接點 107"/>
          <p:cNvCxnSpPr>
            <a:cxnSpLocks/>
          </p:cNvCxnSpPr>
          <p:nvPr/>
        </p:nvCxnSpPr>
        <p:spPr>
          <a:xfrm flipV="1">
            <a:off x="3998031" y="3944583"/>
            <a:ext cx="142339" cy="42721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箭號: 向右 108"/>
          <p:cNvSpPr/>
          <p:nvPr/>
        </p:nvSpPr>
        <p:spPr>
          <a:xfrm rot="17386143">
            <a:off x="4080008" y="4090697"/>
            <a:ext cx="514927" cy="3077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6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81" grpId="0" animBg="1"/>
      <p:bldP spid="82" grpId="0" animBg="1"/>
      <p:bldP spid="83" grpId="0" animBg="1"/>
      <p:bldP spid="84" grpId="0" animBg="1"/>
      <p:bldP spid="103" grpId="0" animBg="1"/>
      <p:bldP spid="1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qph.ec.quoracdn.net/main-qimg-6372eb9b66ea915f991716b682577ee3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6" y="1690689"/>
            <a:ext cx="8960434" cy="38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40657" y="6311899"/>
            <a:ext cx="8062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https://github.com/tensorflow/tensorflow/issues/654#issuecomment-169009989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417983" y="5578270"/>
            <a:ext cx="598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size of beam is 3 in this example.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276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Better Idea?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325184" y="216417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972748" y="396439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3707752" y="392402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40172" y="430418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75176" y="427244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單箭頭接點 8"/>
          <p:cNvCxnSpPr>
            <a:cxnSpLocks/>
            <a:stCxn id="7" idx="3"/>
          </p:cNvCxnSpPr>
          <p:nvPr/>
        </p:nvCxnSpPr>
        <p:spPr>
          <a:xfrm flipV="1">
            <a:off x="2205325" y="458321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743659" y="535112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 flipV="1">
            <a:off x="1972748" y="4918624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493389" y="532372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V="1">
            <a:off x="3722478" y="489122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741915" y="3131663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257572" y="307836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257572" y="351450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7" name="橢圓 16"/>
          <p:cNvSpPr/>
          <p:nvPr/>
        </p:nvSpPr>
        <p:spPr>
          <a:xfrm>
            <a:off x="1829969" y="354052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826853" y="3187980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cxnSpLocks/>
          </p:cNvCxnSpPr>
          <p:nvPr/>
        </p:nvCxnSpPr>
        <p:spPr>
          <a:xfrm flipV="1">
            <a:off x="3086646" y="490171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470388" y="312705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986045" y="307374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986045" y="350989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3555053" y="354002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555053" y="318797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2118642" y="2506825"/>
            <a:ext cx="970008" cy="281834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585397" y="217665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846377" y="5331752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>
            <a:off x="2931315" y="5783357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2931315" y="5411660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465862" y="5689829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flipV="1">
            <a:off x="1359916" y="4866879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84943" y="5255725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33" name="直線單箭頭接點 32"/>
          <p:cNvCxnSpPr>
            <a:cxnSpLocks/>
          </p:cNvCxnSpPr>
          <p:nvPr/>
        </p:nvCxnSpPr>
        <p:spPr>
          <a:xfrm flipV="1">
            <a:off x="1972747" y="2590180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 flipV="1">
            <a:off x="3700947" y="2590179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094484" y="396834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7829488" y="3927972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861908" y="4308132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596912" y="4276392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0" name="直線單箭頭接點 39"/>
          <p:cNvCxnSpPr>
            <a:cxnSpLocks/>
            <a:stCxn id="38" idx="3"/>
          </p:cNvCxnSpPr>
          <p:nvPr/>
        </p:nvCxnSpPr>
        <p:spPr>
          <a:xfrm flipV="1">
            <a:off x="6327061" y="4587161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865395" y="5355079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2" name="直線單箭頭接點 41"/>
          <p:cNvCxnSpPr>
            <a:cxnSpLocks/>
          </p:cNvCxnSpPr>
          <p:nvPr/>
        </p:nvCxnSpPr>
        <p:spPr>
          <a:xfrm flipV="1">
            <a:off x="6094484" y="4922575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615125" y="5327677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4" name="直線單箭頭接點 43"/>
          <p:cNvCxnSpPr>
            <a:cxnSpLocks/>
          </p:cNvCxnSpPr>
          <p:nvPr/>
        </p:nvCxnSpPr>
        <p:spPr>
          <a:xfrm flipV="1">
            <a:off x="7844214" y="4895173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863651" y="3135614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379308" y="3082312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379308" y="3518454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8" name="橢圓 47"/>
          <p:cNvSpPr/>
          <p:nvPr/>
        </p:nvSpPr>
        <p:spPr>
          <a:xfrm>
            <a:off x="5951705" y="3544480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948589" y="3191931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單箭頭接點 49"/>
          <p:cNvCxnSpPr>
            <a:cxnSpLocks/>
          </p:cNvCxnSpPr>
          <p:nvPr/>
        </p:nvCxnSpPr>
        <p:spPr>
          <a:xfrm flipV="1">
            <a:off x="7208382" y="4905665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592124" y="3131002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107781" y="3077700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107781" y="3513842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54" name="橢圓 53"/>
          <p:cNvSpPr/>
          <p:nvPr/>
        </p:nvSpPr>
        <p:spPr>
          <a:xfrm>
            <a:off x="7676789" y="3543977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7676789" y="3191930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單箭頭接點 55"/>
          <p:cNvCxnSpPr>
            <a:cxnSpLocks/>
            <a:stCxn id="45" idx="3"/>
          </p:cNvCxnSpPr>
          <p:nvPr/>
        </p:nvCxnSpPr>
        <p:spPr>
          <a:xfrm>
            <a:off x="6325317" y="3525327"/>
            <a:ext cx="885069" cy="180379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cxnSpLocks/>
          </p:cNvCxnSpPr>
          <p:nvPr/>
        </p:nvCxnSpPr>
        <p:spPr>
          <a:xfrm flipV="1">
            <a:off x="5481652" y="4870830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4706679" y="5259676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67" name="矩形 66"/>
          <p:cNvSpPr/>
          <p:nvPr/>
        </p:nvSpPr>
        <p:spPr>
          <a:xfrm>
            <a:off x="6974433" y="5319956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490090" y="5266654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6490090" y="5702796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0" name="橢圓 69"/>
          <p:cNvSpPr/>
          <p:nvPr/>
        </p:nvSpPr>
        <p:spPr>
          <a:xfrm>
            <a:off x="7062487" y="5728822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7059371" y="5376273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7456864" y="223428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5717077" y="224676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74" name="直線單箭頭接點 73"/>
          <p:cNvCxnSpPr>
            <a:cxnSpLocks/>
          </p:cNvCxnSpPr>
          <p:nvPr/>
        </p:nvCxnSpPr>
        <p:spPr>
          <a:xfrm flipV="1">
            <a:off x="6104427" y="2660290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cxnSpLocks/>
          </p:cNvCxnSpPr>
          <p:nvPr/>
        </p:nvCxnSpPr>
        <p:spPr>
          <a:xfrm flipV="1">
            <a:off x="7832627" y="2660289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/>
          <p:nvPr/>
        </p:nvSpPr>
        <p:spPr>
          <a:xfrm>
            <a:off x="4369142" y="526580"/>
            <a:ext cx="300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U: </a:t>
            </a:r>
            <a:r>
              <a:rPr lang="zh-TW" altLang="en-US" sz="2400" dirty="0"/>
              <a:t>你覺得如何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4369142" y="997752"/>
            <a:ext cx="391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M: </a:t>
            </a:r>
            <a:r>
              <a:rPr lang="zh-TW" altLang="en-US" sz="2400" dirty="0"/>
              <a:t>高興想笑  </a:t>
            </a:r>
            <a:r>
              <a:rPr lang="en-US" altLang="zh-TW" sz="2400" dirty="0"/>
              <a:t>or </a:t>
            </a:r>
            <a:r>
              <a:rPr lang="zh-TW" altLang="en-US" sz="2400" dirty="0"/>
              <a:t>難過想哭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575801" y="1770644"/>
            <a:ext cx="81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高興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3277645" y="1764568"/>
            <a:ext cx="81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想笑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2697791" y="6163476"/>
            <a:ext cx="81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高興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284267" y="2616757"/>
            <a:ext cx="174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高興</a:t>
            </a:r>
            <a:r>
              <a:rPr lang="zh-TW" altLang="en-US" sz="2400" dirty="0">
                <a:latin typeface="Poor Richard" panose="02080502050505020702" pitchFamily="18" charset="0"/>
              </a:rPr>
              <a:t>≈</a:t>
            </a:r>
            <a:r>
              <a:rPr lang="zh-TW" altLang="en-US" sz="2400" dirty="0"/>
              <a:t>難過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3901079" y="2131813"/>
            <a:ext cx="95029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high </a:t>
            </a:r>
          </a:p>
          <a:p>
            <a:pPr algn="ctr"/>
            <a:r>
              <a:rPr lang="en-US" altLang="zh-TW" sz="2400" dirty="0"/>
              <a:t>score</a:t>
            </a:r>
            <a:endParaRPr lang="zh-TW" altLang="en-US" sz="24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6394754" y="6213585"/>
            <a:ext cx="174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高興</a:t>
            </a:r>
            <a:r>
              <a:rPr lang="zh-TW" altLang="en-US" sz="2400" dirty="0">
                <a:latin typeface="Poor Richard" panose="02080502050505020702" pitchFamily="18" charset="0"/>
              </a:rPr>
              <a:t>≈</a:t>
            </a:r>
            <a:r>
              <a:rPr lang="zh-TW" altLang="en-US" sz="2400" dirty="0"/>
              <a:t>難過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7022911" y="1879008"/>
            <a:ext cx="177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想笑</a:t>
            </a:r>
            <a:r>
              <a:rPr lang="zh-TW" altLang="en-US" sz="2400" dirty="0">
                <a:latin typeface="Poor Richard" panose="02080502050505020702" pitchFamily="18" charset="0"/>
              </a:rPr>
              <a:t>≈</a:t>
            </a:r>
            <a:r>
              <a:rPr lang="zh-TW" altLang="en-US" sz="2400" dirty="0"/>
              <a:t>想哭</a:t>
            </a:r>
          </a:p>
        </p:txBody>
      </p:sp>
    </p:spTree>
    <p:extLst>
      <p:ext uri="{BB962C8B-B14F-4D97-AF65-F5344CB8AC3E}">
        <p14:creationId xmlns:p14="http://schemas.microsoft.com/office/powerpoint/2010/main" val="35115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 level </a:t>
            </a:r>
            <a:r>
              <a:rPr lang="en-US" altLang="zh-TW" dirty="0" err="1"/>
              <a:t>v.s</a:t>
            </a:r>
            <a:r>
              <a:rPr lang="en-US" altLang="zh-TW" dirty="0"/>
              <a:t>. Component level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sz="2400" dirty="0"/>
              <a:t>Minimizing the error defined on component level is not equivalent to improving the generated objects </a:t>
            </a:r>
            <a:endParaRPr lang="zh-TW" altLang="en-US" sz="2400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79368" y="3122762"/>
                <a:ext cx="1410771" cy="896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8" y="3122762"/>
                <a:ext cx="1410771" cy="896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00163" y="2569076"/>
            <a:ext cx="356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Ref: </a:t>
            </a:r>
            <a:r>
              <a:rPr lang="zh-TW" altLang="en-US" sz="2400" dirty="0"/>
              <a:t>The dog is running fast</a:t>
            </a:r>
          </a:p>
        </p:txBody>
      </p:sp>
      <p:sp>
        <p:nvSpPr>
          <p:cNvPr id="7" name="矩形 6"/>
          <p:cNvSpPr/>
          <p:nvPr/>
        </p:nvSpPr>
        <p:spPr>
          <a:xfrm>
            <a:off x="3553730" y="3139136"/>
            <a:ext cx="145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cat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266105" y="3802374"/>
            <a:ext cx="223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The dog is </a:t>
            </a:r>
            <a:r>
              <a:rPr lang="en-US" altLang="zh-TW" sz="2400" dirty="0"/>
              <a:t>is fast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925383" y="4187737"/>
            <a:ext cx="3010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The dog is running </a:t>
            </a:r>
            <a:r>
              <a:rPr lang="en-US" altLang="zh-TW" sz="2400" dirty="0"/>
              <a:t>fast</a:t>
            </a:r>
            <a:endParaRPr lang="zh-TW" altLang="en-US" sz="2400" dirty="0"/>
          </a:p>
        </p:txBody>
      </p:sp>
      <p:sp>
        <p:nvSpPr>
          <p:cNvPr id="10" name="手繪多邊形: 圖案 9"/>
          <p:cNvSpPr/>
          <p:nvPr/>
        </p:nvSpPr>
        <p:spPr>
          <a:xfrm>
            <a:off x="3113194" y="3139136"/>
            <a:ext cx="3923068" cy="1773424"/>
          </a:xfrm>
          <a:custGeom>
            <a:avLst/>
            <a:gdLst>
              <a:gd name="connsiteX0" fmla="*/ 425 w 3923068"/>
              <a:gd name="connsiteY0" fmla="*/ 0 h 1537493"/>
              <a:gd name="connsiteX1" fmla="*/ 26929 w 3923068"/>
              <a:gd name="connsiteY1" fmla="*/ 516835 h 1537493"/>
              <a:gd name="connsiteX2" fmla="*/ 172703 w 3923068"/>
              <a:gd name="connsiteY2" fmla="*/ 1086678 h 1537493"/>
              <a:gd name="connsiteX3" fmla="*/ 994338 w 3923068"/>
              <a:gd name="connsiteY3" fmla="*/ 1444487 h 1537493"/>
              <a:gd name="connsiteX4" fmla="*/ 1603938 w 3923068"/>
              <a:gd name="connsiteY4" fmla="*/ 1510748 h 1537493"/>
              <a:gd name="connsiteX5" fmla="*/ 3512251 w 3923068"/>
              <a:gd name="connsiteY5" fmla="*/ 1537252 h 1537493"/>
              <a:gd name="connsiteX6" fmla="*/ 3923068 w 3923068"/>
              <a:gd name="connsiteY6" fmla="*/ 1497495 h 153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068" h="1537493">
                <a:moveTo>
                  <a:pt x="425" y="0"/>
                </a:moveTo>
                <a:cubicBezTo>
                  <a:pt x="-680" y="167861"/>
                  <a:pt x="-1784" y="335722"/>
                  <a:pt x="26929" y="516835"/>
                </a:cubicBezTo>
                <a:cubicBezTo>
                  <a:pt x="55642" y="697948"/>
                  <a:pt x="11468" y="932069"/>
                  <a:pt x="172703" y="1086678"/>
                </a:cubicBezTo>
                <a:cubicBezTo>
                  <a:pt x="333938" y="1241287"/>
                  <a:pt x="755799" y="1373809"/>
                  <a:pt x="994338" y="1444487"/>
                </a:cubicBezTo>
                <a:cubicBezTo>
                  <a:pt x="1232877" y="1515165"/>
                  <a:pt x="1184286" y="1495287"/>
                  <a:pt x="1603938" y="1510748"/>
                </a:cubicBezTo>
                <a:cubicBezTo>
                  <a:pt x="2023590" y="1526209"/>
                  <a:pt x="3125729" y="1539461"/>
                  <a:pt x="3512251" y="1537252"/>
                </a:cubicBezTo>
                <a:cubicBezTo>
                  <a:pt x="3898773" y="1535043"/>
                  <a:pt x="3910920" y="1516269"/>
                  <a:pt x="3923068" y="1497495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cxnSpLocks/>
            <a:stCxn id="7" idx="1"/>
          </p:cNvCxnSpPr>
          <p:nvPr/>
        </p:nvCxnSpPr>
        <p:spPr>
          <a:xfrm flipH="1">
            <a:off x="3113194" y="3369969"/>
            <a:ext cx="4405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cxnSpLocks/>
            <a:stCxn id="8" idx="1"/>
          </p:cNvCxnSpPr>
          <p:nvPr/>
        </p:nvCxnSpPr>
        <p:spPr>
          <a:xfrm flipH="1">
            <a:off x="3974182" y="4033207"/>
            <a:ext cx="291923" cy="739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</p:cNvCxnSpPr>
          <p:nvPr/>
        </p:nvCxnSpPr>
        <p:spPr>
          <a:xfrm flipH="1">
            <a:off x="5382019" y="4450896"/>
            <a:ext cx="620990" cy="476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56625" y="4115457"/>
            <a:ext cx="210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Cross-entropy of each step</a:t>
            </a:r>
            <a:endParaRPr lang="zh-TW" altLang="en-US" sz="2400" dirty="0"/>
          </a:p>
        </p:txBody>
      </p:sp>
      <p:cxnSp>
        <p:nvCxnSpPr>
          <p:cNvPr id="24" name="直線單箭頭接點 23"/>
          <p:cNvCxnSpPr>
            <a:cxnSpLocks/>
          </p:cNvCxnSpPr>
          <p:nvPr/>
        </p:nvCxnSpPr>
        <p:spPr>
          <a:xfrm flipV="1">
            <a:off x="2815761" y="3122762"/>
            <a:ext cx="0" cy="19588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2815761" y="5081566"/>
            <a:ext cx="46150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600163" y="5263937"/>
            <a:ext cx="840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Optimize object-level criterion instead of component-level cross-entropy.</a:t>
            </a:r>
            <a:endParaRPr lang="zh-TW" altLang="en-US" sz="2400" dirty="0"/>
          </a:p>
        </p:txBody>
      </p:sp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48" y="2674615"/>
            <a:ext cx="1515618" cy="11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893133" y="5656860"/>
                <a:ext cx="39596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object-level criterion: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33" y="5656860"/>
                <a:ext cx="3959680" cy="461665"/>
              </a:xfrm>
              <a:prstGeom prst="rect">
                <a:avLst/>
              </a:prstGeom>
              <a:blipFill>
                <a:blip r:embed="rId5"/>
                <a:stretch>
                  <a:fillRect l="-2465" t="-10526" r="-339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580739" y="6122636"/>
                <a:ext cx="54287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: generated utterance,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TW" sz="2400" dirty="0"/>
                  <a:t>: ground truth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739" y="6122636"/>
                <a:ext cx="5428756" cy="461665"/>
              </a:xfrm>
              <a:prstGeom prst="rect">
                <a:avLst/>
              </a:prstGeom>
              <a:blipFill>
                <a:blip r:embed="rId6"/>
                <a:stretch>
                  <a:fillRect l="-33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760441" y="5695532"/>
            <a:ext cx="2754909" cy="4975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Gradient Descent?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69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22" grpId="0"/>
      <p:bldP spid="30" grpId="0"/>
      <p:bldP spid="11" grpId="0"/>
      <p:bldP spid="20" grpId="0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2174550" y="4252344"/>
            <a:ext cx="1959663" cy="8928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7" y="2246226"/>
            <a:ext cx="2826517" cy="19281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522" y="2238275"/>
            <a:ext cx="2826517" cy="19440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117" y="2238275"/>
            <a:ext cx="3008827" cy="1944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0614" y="1407278"/>
                <a:ext cx="2685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Start with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14" y="1407278"/>
                <a:ext cx="268514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39209" y="1784561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209" y="1784561"/>
                <a:ext cx="268514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38959" y="1776610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59" y="1776610"/>
                <a:ext cx="26851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89" y="5013556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語音泡泡: 圓角矩形 11"/>
              <p:cNvSpPr/>
              <p:nvPr/>
            </p:nvSpPr>
            <p:spPr>
              <a:xfrm>
                <a:off x="1902341" y="5726020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 “right”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語音泡泡: 圓角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41" y="5726020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10"/>
                <a:stretch>
                  <a:fillRect r="-5687" b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48891" y="4659391"/>
                <a:ext cx="2005083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91" y="4659391"/>
                <a:ext cx="2005083" cy="830997"/>
              </a:xfrm>
              <a:prstGeom prst="rect">
                <a:avLst/>
              </a:prstGeom>
              <a:blipFill>
                <a:blip r:embed="rId11"/>
                <a:stretch>
                  <a:fillRect l="-3333" t="-5797" r="-6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74" y="4990078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語音泡泡: 圓角矩形 14"/>
              <p:cNvSpPr/>
              <p:nvPr/>
            </p:nvSpPr>
            <p:spPr>
              <a:xfrm>
                <a:off x="5814127" y="5702542"/>
                <a:ext cx="2220686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: “fire”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語音泡泡: 圓角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127" y="5702542"/>
                <a:ext cx="2220686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12"/>
                <a:stretch>
                  <a:fillRect l="-2387" r="-11671" b="-8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410943" y="6207651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(kill an alien)</a:t>
            </a:r>
            <a:endParaRPr lang="zh-TW" altLang="en-US" sz="2400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067150" y="4202191"/>
            <a:ext cx="440434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713416" y="4262085"/>
            <a:ext cx="706645" cy="8254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7" idx="2"/>
          </p:cNvCxnSpPr>
          <p:nvPr/>
        </p:nvCxnSpPr>
        <p:spPr>
          <a:xfrm flipV="1">
            <a:off x="6058387" y="4182367"/>
            <a:ext cx="1523144" cy="9126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565111" y="4638691"/>
                <a:ext cx="2098905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11" y="4638691"/>
                <a:ext cx="2098905" cy="830997"/>
              </a:xfrm>
              <a:prstGeom prst="rect">
                <a:avLst/>
              </a:prstGeom>
              <a:blipFill>
                <a:blip r:embed="rId13"/>
                <a:stretch>
                  <a:fillRect l="-870" t="-5839" r="-4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5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5" grpId="0" animBg="1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Images are composed of pixels</a:t>
            </a:r>
          </a:p>
          <a:p>
            <a:pPr lvl="1"/>
            <a:r>
              <a:rPr lang="en-US" altLang="zh-TW" dirty="0"/>
              <a:t>Generating a pixel at each time by RNN</a:t>
            </a:r>
          </a:p>
          <a:p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735381" y="2580638"/>
            <a:ext cx="90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  <a:ea typeface="標楷體" panose="03000509000000000000" pitchFamily="65" charset="-120"/>
              </a:rPr>
              <a:t>blue</a:t>
            </a:r>
            <a:endParaRPr lang="zh-TW" altLang="en-US" sz="28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88634" y="2586182"/>
            <a:ext cx="82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標楷體" panose="03000509000000000000" pitchFamily="65" charset="-120"/>
              </a:rPr>
              <a:t>pink</a:t>
            </a:r>
            <a:endParaRPr lang="zh-TW" altLang="en-US" sz="2800" dirty="0">
              <a:solidFill>
                <a:schemeClr val="accent2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63395" y="2585470"/>
            <a:ext cx="90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  <a:ea typeface="標楷體" panose="03000509000000000000" pitchFamily="65" charset="-120"/>
              </a:rPr>
              <a:t>blue</a:t>
            </a:r>
            <a:endParaRPr lang="zh-TW" altLang="en-US" sz="28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6768" y="5654993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72618" y="4692782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95571" y="3771095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636272" y="5691776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597843" y="474129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620796" y="3819608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52951" y="568875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572000" y="474129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594953" y="3819608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2"/>
          <p:cNvSpPr/>
          <p:nvPr/>
        </p:nvSpPr>
        <p:spPr>
          <a:xfrm>
            <a:off x="997770" y="5139830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3"/>
          <p:cNvSpPr/>
          <p:nvPr/>
        </p:nvSpPr>
        <p:spPr>
          <a:xfrm>
            <a:off x="997771" y="4212371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上箭號 14"/>
          <p:cNvSpPr/>
          <p:nvPr/>
        </p:nvSpPr>
        <p:spPr>
          <a:xfrm>
            <a:off x="2947912" y="5195073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上箭號 15"/>
          <p:cNvSpPr/>
          <p:nvPr/>
        </p:nvSpPr>
        <p:spPr>
          <a:xfrm>
            <a:off x="2947913" y="4267614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上箭號 16"/>
          <p:cNvSpPr/>
          <p:nvPr/>
        </p:nvSpPr>
        <p:spPr>
          <a:xfrm>
            <a:off x="4922994" y="5192922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上箭號 17"/>
          <p:cNvSpPr/>
          <p:nvPr/>
        </p:nvSpPr>
        <p:spPr>
          <a:xfrm>
            <a:off x="4922995" y="4265463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18"/>
          <p:cNvSpPr/>
          <p:nvPr/>
        </p:nvSpPr>
        <p:spPr>
          <a:xfrm>
            <a:off x="1882998" y="4703077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628844" y="569200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605891" y="4727610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628844" y="3805923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上箭號 23"/>
          <p:cNvSpPr/>
          <p:nvPr/>
        </p:nvSpPr>
        <p:spPr>
          <a:xfrm>
            <a:off x="6956885" y="5179237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上箭號 24"/>
          <p:cNvSpPr/>
          <p:nvPr/>
        </p:nvSpPr>
        <p:spPr>
          <a:xfrm>
            <a:off x="6956886" y="4251778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96585" y="6086993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2524359" y="6087081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30" name="矩形 29"/>
          <p:cNvSpPr/>
          <p:nvPr/>
        </p:nvSpPr>
        <p:spPr>
          <a:xfrm>
            <a:off x="4539369" y="6081095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1" name="矩形 30"/>
          <p:cNvSpPr/>
          <p:nvPr/>
        </p:nvSpPr>
        <p:spPr>
          <a:xfrm>
            <a:off x="6606142" y="6088956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32" name="向右箭號 38"/>
          <p:cNvSpPr/>
          <p:nvPr/>
        </p:nvSpPr>
        <p:spPr>
          <a:xfrm>
            <a:off x="3848131" y="4741841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9"/>
          <p:cNvSpPr/>
          <p:nvPr/>
        </p:nvSpPr>
        <p:spPr>
          <a:xfrm>
            <a:off x="5819186" y="4727610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7811050" y="5590420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833110" y="4599068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797921" y="3689151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31971" y="3300856"/>
            <a:ext cx="97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496329" y="3340200"/>
            <a:ext cx="14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4320181" y="3332626"/>
            <a:ext cx="17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6115411" y="3349600"/>
            <a:ext cx="216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860307" y="2584534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red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3581703" y="374524"/>
            <a:ext cx="1249222" cy="1166007"/>
            <a:chOff x="4070787" y="315732"/>
            <a:chExt cx="1249222" cy="1166007"/>
          </a:xfrm>
        </p:grpSpPr>
        <p:sp>
          <p:nvSpPr>
            <p:cNvPr id="45" name="矩形 44"/>
            <p:cNvSpPr/>
            <p:nvPr/>
          </p:nvSpPr>
          <p:spPr>
            <a:xfrm>
              <a:off x="4081125" y="315732"/>
              <a:ext cx="334312" cy="31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528242" y="315732"/>
              <a:ext cx="334312" cy="3175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4975359" y="319161"/>
              <a:ext cx="334312" cy="3175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070787" y="733556"/>
              <a:ext cx="334312" cy="3175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528242" y="719325"/>
              <a:ext cx="334312" cy="3175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985697" y="719646"/>
              <a:ext cx="334312" cy="31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081125" y="1164239"/>
              <a:ext cx="334312" cy="317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4528242" y="1164239"/>
              <a:ext cx="334312" cy="317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4975359" y="1164239"/>
              <a:ext cx="334312" cy="31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5" name="箭號: 向右 54"/>
          <p:cNvSpPr/>
          <p:nvPr/>
        </p:nvSpPr>
        <p:spPr>
          <a:xfrm>
            <a:off x="5063846" y="718271"/>
            <a:ext cx="282020" cy="43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5462143" y="439606"/>
            <a:ext cx="310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 as a sentence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5474498" y="878075"/>
            <a:ext cx="91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blue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197496" y="878075"/>
            <a:ext cx="91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red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845029" y="878075"/>
            <a:ext cx="100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FF00"/>
                </a:solidFill>
              </a:rPr>
              <a:t>yellow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861192" y="878075"/>
            <a:ext cx="100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8283123" y="832871"/>
            <a:ext cx="100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462143" y="1348589"/>
            <a:ext cx="359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 a language model based on the “sentences”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2795314" y="5643140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red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668018" y="5662982"/>
            <a:ext cx="90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  <a:ea typeface="標楷體" panose="03000509000000000000" pitchFamily="65" charset="-120"/>
              </a:rPr>
              <a:t>blue</a:t>
            </a:r>
            <a:endParaRPr lang="zh-TW" altLang="en-US" sz="28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6749935" y="5627369"/>
            <a:ext cx="87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</a:rPr>
              <a:t>pink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 rot="5400000">
                <a:off x="1075502" y="2972575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75502" y="2972575"/>
                <a:ext cx="3382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 rot="5400000">
                <a:off x="3016944" y="2993853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16944" y="2993853"/>
                <a:ext cx="3382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 rot="5400000">
                <a:off x="4958384" y="2997577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958384" y="2997577"/>
                <a:ext cx="33823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 rot="5400000">
                <a:off x="6960537" y="3018982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60537" y="3018982"/>
                <a:ext cx="3382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3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41" grpId="0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747" y="5579009"/>
            <a:ext cx="3936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Marc'Aurelio </a:t>
            </a:r>
            <a:r>
              <a:rPr lang="en-US" altLang="zh-TW" dirty="0" err="1"/>
              <a:t>Ranzato</a:t>
            </a:r>
            <a:r>
              <a:rPr lang="en-US" altLang="zh-TW" dirty="0"/>
              <a:t>, </a:t>
            </a:r>
            <a:r>
              <a:rPr lang="en-US" altLang="zh-TW" dirty="0" err="1"/>
              <a:t>Sumit</a:t>
            </a:r>
            <a:r>
              <a:rPr lang="en-US" altLang="zh-TW" dirty="0"/>
              <a:t> Chopra, Michael </a:t>
            </a:r>
            <a:r>
              <a:rPr lang="en-US" altLang="zh-TW" dirty="0" err="1"/>
              <a:t>Auli</a:t>
            </a:r>
            <a:r>
              <a:rPr lang="en-US" altLang="zh-TW" dirty="0"/>
              <a:t>, </a:t>
            </a:r>
            <a:r>
              <a:rPr lang="en-US" altLang="zh-TW" dirty="0" err="1"/>
              <a:t>Wojciech</a:t>
            </a:r>
            <a:r>
              <a:rPr lang="en-US" altLang="zh-TW" dirty="0"/>
              <a:t> Zaremba, “Sequence Level Training with Recurrent Neural Networks”, ICLR, 2016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77337" y="175907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636476" y="177386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514957" y="3442768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6249961" y="3402399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82381" y="3782559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17385" y="3750819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" name="直線單箭頭接點 10"/>
          <p:cNvCxnSpPr>
            <a:cxnSpLocks/>
            <a:stCxn id="9" idx="3"/>
          </p:cNvCxnSpPr>
          <p:nvPr/>
        </p:nvCxnSpPr>
        <p:spPr>
          <a:xfrm flipV="1">
            <a:off x="4747534" y="4061588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56235" y="478598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V="1">
            <a:off x="4514957" y="439700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35598" y="4802104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5" name="直線單箭頭接點 14"/>
          <p:cNvCxnSpPr>
            <a:cxnSpLocks/>
          </p:cNvCxnSpPr>
          <p:nvPr/>
        </p:nvCxnSpPr>
        <p:spPr>
          <a:xfrm flipV="1">
            <a:off x="6264687" y="4369600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284124" y="261004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882895" y="254807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882895" y="298421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9" name="橢圓 18"/>
          <p:cNvSpPr/>
          <p:nvPr/>
        </p:nvSpPr>
        <p:spPr>
          <a:xfrm>
            <a:off x="4372178" y="3018907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369062" y="2666358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V="1">
            <a:off x="5628855" y="4380092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012597" y="260542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615991" y="2522877"/>
            <a:ext cx="43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615991" y="2959019"/>
            <a:ext cx="43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6097262" y="3018404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097262" y="2666357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8030100" y="3398345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797524" y="374676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9" name="直線單箭頭接點 28"/>
          <p:cNvCxnSpPr>
            <a:cxnSpLocks/>
          </p:cNvCxnSpPr>
          <p:nvPr/>
        </p:nvCxnSpPr>
        <p:spPr>
          <a:xfrm flipV="1">
            <a:off x="6527673" y="4057534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7815737" y="479805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flipV="1">
            <a:off x="8044826" y="436554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193647" y="4799493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7278585" y="486872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7278585" y="5202957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6796424" y="4790766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7792736" y="260137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352063" y="254807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352063" y="298421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9" name="橢圓 38"/>
          <p:cNvSpPr/>
          <p:nvPr/>
        </p:nvSpPr>
        <p:spPr>
          <a:xfrm>
            <a:off x="7902510" y="3032050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886502" y="2663420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cxnSpLocks/>
          </p:cNvCxnSpPr>
          <p:nvPr/>
        </p:nvCxnSpPr>
        <p:spPr>
          <a:xfrm flipV="1">
            <a:off x="7424479" y="4362312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</p:cNvCxnSpPr>
          <p:nvPr/>
        </p:nvCxnSpPr>
        <p:spPr>
          <a:xfrm>
            <a:off x="4660851" y="2044858"/>
            <a:ext cx="970008" cy="275868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4137550" y="177155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5" name="直線單箭頭接點 44"/>
          <p:cNvCxnSpPr>
            <a:cxnSpLocks/>
          </p:cNvCxnSpPr>
          <p:nvPr/>
        </p:nvCxnSpPr>
        <p:spPr>
          <a:xfrm>
            <a:off x="6389051" y="1936419"/>
            <a:ext cx="997746" cy="285109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388586" y="4810130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7" name="橢圓 46"/>
          <p:cNvSpPr/>
          <p:nvPr/>
        </p:nvSpPr>
        <p:spPr>
          <a:xfrm>
            <a:off x="5473524" y="5261735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473524" y="4890038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5008071" y="5168207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grpSp>
        <p:nvGrpSpPr>
          <p:cNvPr id="54" name="群組 53"/>
          <p:cNvGrpSpPr/>
          <p:nvPr/>
        </p:nvGrpSpPr>
        <p:grpSpPr>
          <a:xfrm>
            <a:off x="421365" y="3860258"/>
            <a:ext cx="2685142" cy="1705155"/>
            <a:chOff x="-67992" y="3333321"/>
            <a:chExt cx="2685142" cy="1705155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390" y="3333321"/>
              <a:ext cx="1876699" cy="1280245"/>
            </a:xfrm>
            <a:prstGeom prst="rect">
              <a:avLst/>
            </a:prstGeom>
          </p:spPr>
        </p:pic>
        <p:sp>
          <p:nvSpPr>
            <p:cNvPr id="53" name="文字方塊 52"/>
            <p:cNvSpPr txBox="1"/>
            <p:nvPr/>
          </p:nvSpPr>
          <p:spPr>
            <a:xfrm>
              <a:off x="-67992" y="4576811"/>
              <a:ext cx="268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observation</a:t>
              </a:r>
              <a:endParaRPr lang="zh-TW" altLang="en-US" sz="2400" dirty="0"/>
            </a:p>
          </p:txBody>
        </p:sp>
      </p:grpSp>
      <p:sp>
        <p:nvSpPr>
          <p:cNvPr id="55" name="文字方塊 54"/>
          <p:cNvSpPr txBox="1"/>
          <p:nvPr/>
        </p:nvSpPr>
        <p:spPr>
          <a:xfrm>
            <a:off x="977495" y="2711334"/>
            <a:ext cx="189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Actions set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557817" y="5924071"/>
            <a:ext cx="419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action we take influence the observation in the next step</a:t>
            </a:r>
            <a:endParaRPr lang="zh-TW" altLang="en-US" sz="2400" dirty="0"/>
          </a:p>
        </p:txBody>
      </p:sp>
      <p:cxnSp>
        <p:nvCxnSpPr>
          <p:cNvPr id="58" name="直線單箭頭接點 57"/>
          <p:cNvCxnSpPr/>
          <p:nvPr/>
        </p:nvCxnSpPr>
        <p:spPr>
          <a:xfrm>
            <a:off x="5943744" y="5679022"/>
            <a:ext cx="468407" cy="31929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  <a:stCxn id="72" idx="1"/>
            <a:endCxn id="52" idx="3"/>
          </p:cNvCxnSpPr>
          <p:nvPr/>
        </p:nvCxnSpPr>
        <p:spPr>
          <a:xfrm flipH="1" flipV="1">
            <a:off x="2724446" y="4500381"/>
            <a:ext cx="819257" cy="62706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cxnSpLocks/>
          </p:cNvCxnSpPr>
          <p:nvPr/>
        </p:nvCxnSpPr>
        <p:spPr>
          <a:xfrm flipH="1" flipV="1">
            <a:off x="2725333" y="2977721"/>
            <a:ext cx="716622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左大括弧 62"/>
          <p:cNvSpPr/>
          <p:nvPr/>
        </p:nvSpPr>
        <p:spPr>
          <a:xfrm>
            <a:off x="3549125" y="2541940"/>
            <a:ext cx="333157" cy="890641"/>
          </a:xfrm>
          <a:prstGeom prst="leftBrace">
            <a:avLst>
              <a:gd name="adj1" fmla="val 25487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直線單箭頭接點 65"/>
          <p:cNvCxnSpPr>
            <a:cxnSpLocks/>
          </p:cNvCxnSpPr>
          <p:nvPr/>
        </p:nvCxnSpPr>
        <p:spPr>
          <a:xfrm flipV="1">
            <a:off x="4521487" y="2188842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6249687" y="2188841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cxnSpLocks/>
          </p:cNvCxnSpPr>
          <p:nvPr/>
        </p:nvCxnSpPr>
        <p:spPr>
          <a:xfrm flipV="1">
            <a:off x="8030100" y="2182477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cxnSpLocks/>
          </p:cNvCxnSpPr>
          <p:nvPr/>
        </p:nvCxnSpPr>
        <p:spPr>
          <a:xfrm flipV="1">
            <a:off x="3924937" y="4414987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 rot="5400000">
            <a:off x="3277505" y="4922225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72" name="矩形 71"/>
          <p:cNvSpPr/>
          <p:nvPr/>
        </p:nvSpPr>
        <p:spPr>
          <a:xfrm>
            <a:off x="3543703" y="4601524"/>
            <a:ext cx="1330718" cy="10518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963321" y="1763290"/>
            <a:ext cx="189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 taken</a:t>
            </a:r>
            <a:endParaRPr lang="zh-TW" altLang="en-US" sz="2400" dirty="0"/>
          </a:p>
        </p:txBody>
      </p:sp>
      <p:cxnSp>
        <p:nvCxnSpPr>
          <p:cNvPr id="79" name="直線單箭頭接點 78"/>
          <p:cNvCxnSpPr>
            <a:cxnSpLocks/>
          </p:cNvCxnSpPr>
          <p:nvPr/>
        </p:nvCxnSpPr>
        <p:spPr>
          <a:xfrm flipH="1">
            <a:off x="2725333" y="2002391"/>
            <a:ext cx="1640162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5077870" y="4601524"/>
            <a:ext cx="1510902" cy="106312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4124031" y="1416807"/>
                <a:ext cx="9762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031" y="1416807"/>
                <a:ext cx="97629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/>
              <p:cNvSpPr/>
              <p:nvPr/>
            </p:nvSpPr>
            <p:spPr>
              <a:xfrm>
                <a:off x="5831543" y="1422601"/>
                <a:ext cx="9762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9" name="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43" y="1422601"/>
                <a:ext cx="97629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群組 93"/>
          <p:cNvGrpSpPr/>
          <p:nvPr/>
        </p:nvGrpSpPr>
        <p:grpSpPr>
          <a:xfrm>
            <a:off x="6315892" y="255890"/>
            <a:ext cx="2641167" cy="931888"/>
            <a:chOff x="6365516" y="371797"/>
            <a:chExt cx="2641167" cy="931888"/>
          </a:xfrm>
        </p:grpSpPr>
        <p:grpSp>
          <p:nvGrpSpPr>
            <p:cNvPr id="92" name="群組 91"/>
            <p:cNvGrpSpPr/>
            <p:nvPr/>
          </p:nvGrpSpPr>
          <p:grpSpPr>
            <a:xfrm>
              <a:off x="6365516" y="371797"/>
              <a:ext cx="2641166" cy="872299"/>
              <a:chOff x="6365517" y="297135"/>
              <a:chExt cx="2641166" cy="8722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矩形 89"/>
                  <p:cNvSpPr/>
                  <p:nvPr/>
                </p:nvSpPr>
                <p:spPr>
                  <a:xfrm>
                    <a:off x="6365517" y="297135"/>
                    <a:ext cx="136620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𝑟𝑒𝑤𝑎𝑟𝑑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0" name="矩形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5517" y="297135"/>
                    <a:ext cx="136620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文字方塊 90"/>
              <p:cNvSpPr txBox="1"/>
              <p:nvPr/>
            </p:nvSpPr>
            <p:spPr>
              <a:xfrm>
                <a:off x="6412151" y="707769"/>
                <a:ext cx="2594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R(“BAA”, reference)</a:t>
                </a:r>
                <a:endParaRPr lang="zh-TW" altLang="en-US" sz="2400" dirty="0"/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6412151" y="425192"/>
              <a:ext cx="2594532" cy="87849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5" name="直線單箭頭接點 94"/>
          <p:cNvCxnSpPr>
            <a:cxnSpLocks/>
            <a:stCxn id="6" idx="0"/>
          </p:cNvCxnSpPr>
          <p:nvPr/>
        </p:nvCxnSpPr>
        <p:spPr>
          <a:xfrm flipH="1" flipV="1">
            <a:off x="7570374" y="1187778"/>
            <a:ext cx="453452" cy="586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3" grpId="0" animBg="1"/>
      <p:bldP spid="72" grpId="0" animBg="1"/>
      <p:bldP spid="78" grpId="0"/>
      <p:bldP spid="83" grpId="0" animBg="1"/>
      <p:bldP spid="88" grpId="0"/>
      <p:bldP spid="8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98" y="1317925"/>
            <a:ext cx="6774090" cy="464473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502398" y="3178628"/>
            <a:ext cx="20755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reinforcement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02398" y="491447"/>
            <a:ext cx="207554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Scheduled sampling</a:t>
            </a:r>
            <a:endParaRPr lang="zh-TW" altLang="en-US" sz="2400" dirty="0"/>
          </a:p>
        </p:txBody>
      </p:sp>
      <p:cxnSp>
        <p:nvCxnSpPr>
          <p:cNvPr id="8" name="直線單箭頭接點 7"/>
          <p:cNvCxnSpPr>
            <a:endCxn id="6" idx="2"/>
          </p:cNvCxnSpPr>
          <p:nvPr/>
        </p:nvCxnSpPr>
        <p:spPr>
          <a:xfrm flipV="1">
            <a:off x="7024914" y="1322444"/>
            <a:ext cx="515256" cy="462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cxnSpLocks/>
            <a:endCxn id="5" idx="0"/>
          </p:cNvCxnSpPr>
          <p:nvPr/>
        </p:nvCxnSpPr>
        <p:spPr>
          <a:xfrm>
            <a:off x="7228114" y="2772229"/>
            <a:ext cx="312056" cy="4063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44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7" y="3635"/>
            <a:ext cx="4377286" cy="33818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43" y="3635"/>
            <a:ext cx="4314278" cy="34074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518" y="3458034"/>
            <a:ext cx="4277645" cy="334191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12799" y="4685474"/>
            <a:ext cx="342490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DAD: Scheduled Sampling</a:t>
            </a:r>
          </a:p>
          <a:p>
            <a:r>
              <a:rPr lang="en-US" altLang="zh-TW" sz="2400" dirty="0"/>
              <a:t>MIXER: reinforcement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9640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Pointer Network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552797" y="5349875"/>
            <a:ext cx="790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TW" dirty="0">
                <a:latin typeface="Lucida Grande"/>
              </a:rPr>
              <a:t>Oriol Vinyals</a:t>
            </a:r>
            <a:r>
              <a:rPr lang="pt-BR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pt-BR" altLang="zh-TW" dirty="0">
                <a:latin typeface="Lucida Grande"/>
              </a:rPr>
              <a:t>Meire Fortunato</a:t>
            </a:r>
            <a:r>
              <a:rPr lang="pt-BR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pt-BR" altLang="zh-TW" dirty="0">
                <a:latin typeface="Lucida Grande"/>
              </a:rPr>
              <a:t>Navdeep Jaitly, </a:t>
            </a:r>
            <a:r>
              <a:rPr lang="en-US" altLang="zh-TW" dirty="0"/>
              <a:t>Pointer Network, NIPS,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5106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62" y="472440"/>
            <a:ext cx="7332488" cy="61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1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84" y="0"/>
            <a:ext cx="6797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9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3" y="0"/>
            <a:ext cx="8456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81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7"/>
            <a:ext cx="9144000" cy="53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43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78" y="1676175"/>
            <a:ext cx="4129843" cy="43817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77" y="1721170"/>
            <a:ext cx="4249994" cy="43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28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8" y="2709464"/>
            <a:ext cx="8509635" cy="13789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00475" y="71299"/>
            <a:ext cx="5090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Jiatao Gu, </a:t>
            </a:r>
            <a:r>
              <a:rPr lang="en-US" altLang="zh-TW" dirty="0" err="1"/>
              <a:t>Zhengdong</a:t>
            </a:r>
            <a:r>
              <a:rPr lang="en-US" altLang="zh-TW" dirty="0"/>
              <a:t> Lu, Hang Li, Victor O.K. Li, “Incorporating Copying Mechanism in Sequence-to-Sequence Learning”, ACL, 2016</a:t>
            </a:r>
          </a:p>
          <a:p>
            <a:r>
              <a:rPr lang="en-US" altLang="zh-TW" dirty="0" err="1"/>
              <a:t>Caglar</a:t>
            </a:r>
            <a:r>
              <a:rPr lang="en-US" altLang="zh-TW" dirty="0"/>
              <a:t> Gulcehre, </a:t>
            </a:r>
            <a:r>
              <a:rPr lang="en-US" altLang="zh-TW" dirty="0" err="1"/>
              <a:t>Sungjin</a:t>
            </a:r>
            <a:r>
              <a:rPr lang="en-US" altLang="zh-TW" dirty="0"/>
              <a:t> Ahn, Ramesh </a:t>
            </a:r>
            <a:r>
              <a:rPr lang="en-US" altLang="zh-TW" dirty="0" err="1"/>
              <a:t>Nallapati</a:t>
            </a:r>
            <a:r>
              <a:rPr lang="en-US" altLang="zh-TW" dirty="0"/>
              <a:t>, Bowen Zhou, </a:t>
            </a:r>
            <a:r>
              <a:rPr lang="en-US" altLang="zh-TW" dirty="0" err="1"/>
              <a:t>Yoshua</a:t>
            </a:r>
            <a:r>
              <a:rPr lang="en-US" altLang="zh-TW" dirty="0"/>
              <a:t> Bengio, “Pointing the Unknown Words”, ACL, 2016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80999" y="1965960"/>
            <a:ext cx="341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Machine Translation</a:t>
            </a:r>
            <a:endParaRPr lang="zh-TW" altLang="en-US" sz="2800" b="1" i="1" u="sng" dirty="0"/>
          </a:p>
        </p:txBody>
      </p:sp>
      <p:sp>
        <p:nvSpPr>
          <p:cNvPr id="8" name="文字方塊 7"/>
          <p:cNvSpPr txBox="1"/>
          <p:nvPr/>
        </p:nvSpPr>
        <p:spPr>
          <a:xfrm>
            <a:off x="424541" y="4268650"/>
            <a:ext cx="190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Chat-bot</a:t>
            </a:r>
            <a:endParaRPr lang="zh-TW" altLang="en-US" sz="2800" b="1" i="1" u="sng" dirty="0"/>
          </a:p>
        </p:txBody>
      </p:sp>
      <p:sp>
        <p:nvSpPr>
          <p:cNvPr id="9" name="文字方塊 8"/>
          <p:cNvSpPr txBox="1"/>
          <p:nvPr/>
        </p:nvSpPr>
        <p:spPr>
          <a:xfrm>
            <a:off x="2315028" y="4827078"/>
            <a:ext cx="564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User:  X</a:t>
            </a:r>
            <a:r>
              <a:rPr lang="zh-TW" altLang="en-US" sz="2800" dirty="0"/>
              <a:t>寶你好，我是宏毅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748971" y="5766250"/>
            <a:ext cx="714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Machine: </a:t>
            </a:r>
            <a:r>
              <a:rPr lang="zh-TW" altLang="en-US" sz="2800" dirty="0"/>
              <a:t>宏毅你好，很高興認識你</a:t>
            </a:r>
          </a:p>
        </p:txBody>
      </p:sp>
      <p:sp>
        <p:nvSpPr>
          <p:cNvPr id="11" name="矩形 10"/>
          <p:cNvSpPr/>
          <p:nvPr/>
        </p:nvSpPr>
        <p:spPr>
          <a:xfrm>
            <a:off x="5631543" y="4827078"/>
            <a:ext cx="783771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14914" y="5766250"/>
            <a:ext cx="783771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3998685" y="5350298"/>
            <a:ext cx="1632858" cy="41595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7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箭號: 向上 63"/>
          <p:cNvSpPr/>
          <p:nvPr/>
        </p:nvSpPr>
        <p:spPr>
          <a:xfrm>
            <a:off x="3747655" y="5542475"/>
            <a:ext cx="431800" cy="50376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Images are composed of pixels</a:t>
            </a:r>
          </a:p>
          <a:p>
            <a:endParaRPr lang="en-US" altLang="zh-TW" sz="2400" dirty="0"/>
          </a:p>
        </p:txBody>
      </p:sp>
      <p:sp>
        <p:nvSpPr>
          <p:cNvPr id="5" name="矩形 4"/>
          <p:cNvSpPr/>
          <p:nvPr/>
        </p:nvSpPr>
        <p:spPr>
          <a:xfrm>
            <a:off x="6572932" y="1716617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426178" y="1716617"/>
            <a:ext cx="334312" cy="317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79424" y="1685339"/>
            <a:ext cx="334312" cy="317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572932" y="2626059"/>
            <a:ext cx="334312" cy="31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426178" y="2626059"/>
            <a:ext cx="334312" cy="317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279424" y="2626059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572932" y="3538872"/>
            <a:ext cx="334312" cy="317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426178" y="3535501"/>
            <a:ext cx="334312" cy="317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279424" y="3535501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75278" y="4357550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428524" y="4357550"/>
            <a:ext cx="334312" cy="317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281770" y="4326272"/>
            <a:ext cx="334312" cy="317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575278" y="5266992"/>
            <a:ext cx="334312" cy="31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428524" y="5266992"/>
            <a:ext cx="334312" cy="317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281770" y="5266992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575278" y="6179805"/>
            <a:ext cx="334312" cy="317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428524" y="6176434"/>
            <a:ext cx="334312" cy="317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8281770" y="6176434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>
            <a:cxnSpLocks/>
          </p:cNvCxnSpPr>
          <p:nvPr/>
        </p:nvCxnSpPr>
        <p:spPr>
          <a:xfrm>
            <a:off x="6930878" y="1875367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</p:cNvCxnSpPr>
          <p:nvPr/>
        </p:nvCxnSpPr>
        <p:spPr>
          <a:xfrm>
            <a:off x="7771424" y="1875367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/>
            <a:stCxn id="7" idx="2"/>
            <a:endCxn id="8" idx="0"/>
          </p:cNvCxnSpPr>
          <p:nvPr/>
        </p:nvCxnSpPr>
        <p:spPr>
          <a:xfrm flipH="1">
            <a:off x="6740088" y="2002839"/>
            <a:ext cx="1706492" cy="62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6930878" y="2787513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>
            <a:off x="7771424" y="2800213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</p:cNvCxnSpPr>
          <p:nvPr/>
        </p:nvCxnSpPr>
        <p:spPr>
          <a:xfrm flipH="1">
            <a:off x="6740088" y="2914985"/>
            <a:ext cx="1706492" cy="62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>
            <a:off x="6943578" y="3676513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cxnSpLocks/>
          </p:cNvCxnSpPr>
          <p:nvPr/>
        </p:nvCxnSpPr>
        <p:spPr>
          <a:xfrm>
            <a:off x="7784124" y="3689213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cxnSpLocks/>
          </p:cNvCxnSpPr>
          <p:nvPr/>
        </p:nvCxnSpPr>
        <p:spPr>
          <a:xfrm>
            <a:off x="6945924" y="4490900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cxnSpLocks/>
          </p:cNvCxnSpPr>
          <p:nvPr/>
        </p:nvCxnSpPr>
        <p:spPr>
          <a:xfrm>
            <a:off x="7786470" y="4490900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cxnSpLocks/>
          </p:cNvCxnSpPr>
          <p:nvPr/>
        </p:nvCxnSpPr>
        <p:spPr>
          <a:xfrm>
            <a:off x="6933224" y="5430700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</p:cNvCxnSpPr>
          <p:nvPr/>
        </p:nvCxnSpPr>
        <p:spPr>
          <a:xfrm>
            <a:off x="7773770" y="5430700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</p:cNvCxnSpPr>
          <p:nvPr/>
        </p:nvCxnSpPr>
        <p:spPr>
          <a:xfrm>
            <a:off x="6933224" y="6332400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</p:cNvCxnSpPr>
          <p:nvPr/>
        </p:nvCxnSpPr>
        <p:spPr>
          <a:xfrm>
            <a:off x="7773770" y="6332400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cxnSpLocks/>
          </p:cNvCxnSpPr>
          <p:nvPr/>
        </p:nvCxnSpPr>
        <p:spPr>
          <a:xfrm rot="5400000">
            <a:off x="6494784" y="4993942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cxnSpLocks/>
          </p:cNvCxnSpPr>
          <p:nvPr/>
        </p:nvCxnSpPr>
        <p:spPr>
          <a:xfrm rot="5400000">
            <a:off x="6494784" y="5890684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cxnSpLocks/>
          </p:cNvCxnSpPr>
          <p:nvPr/>
        </p:nvCxnSpPr>
        <p:spPr>
          <a:xfrm rot="5400000">
            <a:off x="7345684" y="4993942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cxnSpLocks/>
          </p:cNvCxnSpPr>
          <p:nvPr/>
        </p:nvCxnSpPr>
        <p:spPr>
          <a:xfrm rot="5400000">
            <a:off x="7345684" y="5890684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rot="5400000">
            <a:off x="8208796" y="4993942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 rot="5400000">
            <a:off x="8208796" y="5890684"/>
            <a:ext cx="495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圖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58" y="2496080"/>
            <a:ext cx="2229874" cy="2147692"/>
          </a:xfrm>
          <a:prstGeom prst="rect">
            <a:avLst/>
          </a:prstGeom>
        </p:spPr>
      </p:pic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51056"/>
              </p:ext>
            </p:extLst>
          </p:nvPr>
        </p:nvGraphicFramePr>
        <p:xfrm>
          <a:off x="1446268" y="5010574"/>
          <a:ext cx="129231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773">
                  <a:extLst>
                    <a:ext uri="{9D8B030D-6E8A-4147-A177-3AD203B41FA5}">
                      <a16:colId xmlns:a16="http://schemas.microsoft.com/office/drawing/2014/main" val="1797357957"/>
                    </a:ext>
                  </a:extLst>
                </a:gridCol>
                <a:gridCol w="430773">
                  <a:extLst>
                    <a:ext uri="{9D8B030D-6E8A-4147-A177-3AD203B41FA5}">
                      <a16:colId xmlns:a16="http://schemas.microsoft.com/office/drawing/2014/main" val="566094215"/>
                    </a:ext>
                  </a:extLst>
                </a:gridCol>
                <a:gridCol w="430773">
                  <a:extLst>
                    <a:ext uri="{9D8B030D-6E8A-4147-A177-3AD203B41FA5}">
                      <a16:colId xmlns:a16="http://schemas.microsoft.com/office/drawing/2014/main" val="3168557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7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3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46551"/>
                  </a:ext>
                </a:extLst>
              </a:tr>
            </a:tbl>
          </a:graphicData>
        </a:graphic>
      </p:graphicFrame>
      <p:sp>
        <p:nvSpPr>
          <p:cNvPr id="58" name="矩形 57"/>
          <p:cNvSpPr/>
          <p:nvPr/>
        </p:nvSpPr>
        <p:spPr>
          <a:xfrm>
            <a:off x="1429189" y="4997874"/>
            <a:ext cx="1293770" cy="1144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箭號: 向上 60"/>
          <p:cNvSpPr/>
          <p:nvPr/>
        </p:nvSpPr>
        <p:spPr>
          <a:xfrm>
            <a:off x="3395535" y="5778362"/>
            <a:ext cx="431800" cy="50376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箭號: 向上 61"/>
          <p:cNvSpPr/>
          <p:nvPr/>
        </p:nvSpPr>
        <p:spPr>
          <a:xfrm>
            <a:off x="4162275" y="5778362"/>
            <a:ext cx="431800" cy="50376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箭號: 向上 62"/>
          <p:cNvSpPr/>
          <p:nvPr/>
        </p:nvSpPr>
        <p:spPr>
          <a:xfrm>
            <a:off x="4936976" y="5778362"/>
            <a:ext cx="431800" cy="50376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箭號: 向上 64"/>
          <p:cNvSpPr/>
          <p:nvPr/>
        </p:nvSpPr>
        <p:spPr>
          <a:xfrm>
            <a:off x="4484546" y="5566291"/>
            <a:ext cx="431800" cy="50376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箭號: 向上 65"/>
          <p:cNvSpPr/>
          <p:nvPr/>
        </p:nvSpPr>
        <p:spPr>
          <a:xfrm>
            <a:off x="5259247" y="5566025"/>
            <a:ext cx="431800" cy="50376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0" name="圖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270" y="2363772"/>
            <a:ext cx="3181350" cy="3371850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999866" y="5735622"/>
            <a:ext cx="861546" cy="758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1431664" y="5735622"/>
            <a:ext cx="861546" cy="758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1914694" y="5780658"/>
            <a:ext cx="334312" cy="317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1484946" y="5794358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092091" y="2704651"/>
            <a:ext cx="334312" cy="317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2349992" y="5777649"/>
            <a:ext cx="334312" cy="317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3705708" y="2547389"/>
            <a:ext cx="334312" cy="31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1484946" y="5393471"/>
            <a:ext cx="334312" cy="31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863219" y="5735622"/>
            <a:ext cx="861546" cy="758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/>
        </p:nvSpPr>
        <p:spPr>
          <a:xfrm>
            <a:off x="999654" y="5368820"/>
            <a:ext cx="861546" cy="758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4507045" y="2550533"/>
            <a:ext cx="334312" cy="317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1916501" y="5383425"/>
            <a:ext cx="334312" cy="317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1431664" y="5368820"/>
            <a:ext cx="861546" cy="758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/>
        </p:nvSpPr>
        <p:spPr>
          <a:xfrm>
            <a:off x="1864244" y="5368820"/>
            <a:ext cx="861546" cy="758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4312657" y="2696379"/>
            <a:ext cx="334312" cy="317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3504167" y="2696379"/>
            <a:ext cx="334312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文字方塊 84"/>
          <p:cNvSpPr txBox="1"/>
          <p:nvPr/>
        </p:nvSpPr>
        <p:spPr>
          <a:xfrm>
            <a:off x="6572932" y="937043"/>
            <a:ext cx="204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x 3 images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61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8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7" grpId="1" animBg="1"/>
      <p:bldP spid="70" grpId="0" animBg="1"/>
      <p:bldP spid="70" grpId="1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  <p:bldP spid="83" grpId="1" animBg="1"/>
      <p:bldP spid="84" grpId="0" animBg="1"/>
      <p:bldP spid="71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sz="3400" dirty="0"/>
              <a:t>Image</a:t>
            </a:r>
          </a:p>
          <a:p>
            <a:pPr lvl="1"/>
            <a:r>
              <a:rPr lang="en-US" altLang="zh-TW" dirty="0"/>
              <a:t>Aaron van den Oord, Nal </a:t>
            </a:r>
            <a:r>
              <a:rPr lang="en-US" altLang="zh-TW" dirty="0" err="1"/>
              <a:t>Kalchbrenner</a:t>
            </a:r>
            <a:r>
              <a:rPr lang="en-US" altLang="zh-TW" dirty="0"/>
              <a:t>, Koray Kavukcuoglu, Pixel Recurrent Neural Networks,</a:t>
            </a:r>
            <a:r>
              <a:rPr lang="zh-TW" altLang="en-US" dirty="0"/>
              <a:t> </a:t>
            </a:r>
            <a:r>
              <a:rPr lang="en-US" altLang="zh-TW" dirty="0" err="1"/>
              <a:t>arXiv</a:t>
            </a:r>
            <a:r>
              <a:rPr lang="zh-TW" altLang="en-US" dirty="0"/>
              <a:t> </a:t>
            </a:r>
            <a:r>
              <a:rPr lang="en-US" altLang="zh-TW" dirty="0"/>
              <a:t>preprint, 2016</a:t>
            </a:r>
          </a:p>
          <a:p>
            <a:pPr lvl="1"/>
            <a:r>
              <a:rPr lang="en-US" altLang="zh-TW" dirty="0"/>
              <a:t>Aaron van den Oord, Nal </a:t>
            </a:r>
            <a:r>
              <a:rPr lang="en-US" altLang="zh-TW" dirty="0" err="1"/>
              <a:t>Kalchbrenner</a:t>
            </a:r>
            <a:r>
              <a:rPr lang="en-US" altLang="zh-TW" dirty="0"/>
              <a:t>, Oriol </a:t>
            </a:r>
            <a:r>
              <a:rPr lang="en-US" altLang="zh-TW" dirty="0" err="1"/>
              <a:t>Vinyals</a:t>
            </a:r>
            <a:r>
              <a:rPr lang="en-US" altLang="zh-TW" dirty="0"/>
              <a:t>, Lasse </a:t>
            </a:r>
            <a:r>
              <a:rPr lang="en-US" altLang="zh-TW" dirty="0" err="1"/>
              <a:t>Espeholt</a:t>
            </a:r>
            <a:r>
              <a:rPr lang="en-US" altLang="zh-TW" dirty="0"/>
              <a:t>, Alex Graves, Koray Kavukcuoglu, Conditional Image Generation with </a:t>
            </a:r>
            <a:r>
              <a:rPr lang="en-US" altLang="zh-TW" dirty="0" err="1"/>
              <a:t>PixelCNN</a:t>
            </a:r>
            <a:r>
              <a:rPr lang="en-US" altLang="zh-TW" dirty="0"/>
              <a:t> Decoders,</a:t>
            </a:r>
            <a:r>
              <a:rPr lang="zh-TW" altLang="en-US" dirty="0"/>
              <a:t> </a:t>
            </a:r>
            <a:r>
              <a:rPr lang="en-US" altLang="zh-TW" dirty="0" err="1"/>
              <a:t>arXiv</a:t>
            </a:r>
            <a:r>
              <a:rPr lang="zh-TW" altLang="en-US" dirty="0"/>
              <a:t> </a:t>
            </a:r>
            <a:r>
              <a:rPr lang="en-US" altLang="zh-TW" dirty="0"/>
              <a:t>preprint, 2016</a:t>
            </a:r>
          </a:p>
          <a:p>
            <a:r>
              <a:rPr lang="en-US" altLang="zh-TW" sz="3400" dirty="0"/>
              <a:t>Video</a:t>
            </a:r>
          </a:p>
          <a:p>
            <a:pPr lvl="1"/>
            <a:r>
              <a:rPr lang="en-US" altLang="zh-TW" dirty="0"/>
              <a:t>Aaron van den Oord, Nal </a:t>
            </a:r>
            <a:r>
              <a:rPr lang="en-US" altLang="zh-TW" dirty="0" err="1"/>
              <a:t>Kalchbrenner</a:t>
            </a:r>
            <a:r>
              <a:rPr lang="en-US" altLang="zh-TW" dirty="0"/>
              <a:t>, Koray Kavukcuoglu, Pixel Recurrent Neural Networks,</a:t>
            </a:r>
            <a:r>
              <a:rPr lang="zh-TW" altLang="en-US" dirty="0"/>
              <a:t> </a:t>
            </a:r>
            <a:r>
              <a:rPr lang="en-US" altLang="zh-TW" dirty="0" err="1"/>
              <a:t>arXiv</a:t>
            </a:r>
            <a:r>
              <a:rPr lang="zh-TW" altLang="en-US" dirty="0"/>
              <a:t> </a:t>
            </a:r>
            <a:r>
              <a:rPr lang="en-US" altLang="zh-TW" dirty="0"/>
              <a:t>preprint, 2016</a:t>
            </a:r>
          </a:p>
          <a:p>
            <a:r>
              <a:rPr lang="en-US" altLang="zh-TW" sz="3400" dirty="0"/>
              <a:t>Handwriting</a:t>
            </a:r>
          </a:p>
          <a:p>
            <a:pPr lvl="1"/>
            <a:r>
              <a:rPr lang="en-US" altLang="zh-TW" dirty="0"/>
              <a:t>Alex Graves, Generating Sequences With Recurrent Neural Networks,</a:t>
            </a:r>
            <a:r>
              <a:rPr lang="zh-TW" altLang="en-US" dirty="0"/>
              <a:t> </a:t>
            </a:r>
            <a:r>
              <a:rPr lang="en-US" altLang="zh-TW" dirty="0" err="1"/>
              <a:t>arXiv</a:t>
            </a:r>
            <a:r>
              <a:rPr lang="zh-TW" altLang="en-US" dirty="0"/>
              <a:t> </a:t>
            </a:r>
            <a:r>
              <a:rPr lang="en-US" altLang="zh-TW" dirty="0"/>
              <a:t>preprint, 2013</a:t>
            </a:r>
          </a:p>
          <a:p>
            <a:r>
              <a:rPr lang="en-US" altLang="zh-TW" sz="3400" dirty="0"/>
              <a:t>Speech</a:t>
            </a:r>
            <a:endParaRPr lang="zh-TW" altLang="en-US" sz="3400" dirty="0"/>
          </a:p>
          <a:p>
            <a:pPr lvl="1"/>
            <a:r>
              <a:rPr lang="en-US" altLang="zh-TW" dirty="0"/>
              <a:t>Aaron van den Oord, Sander </a:t>
            </a:r>
            <a:r>
              <a:rPr lang="en-US" altLang="zh-TW" dirty="0" err="1"/>
              <a:t>Dieleman</a:t>
            </a:r>
            <a:r>
              <a:rPr lang="en-US" altLang="zh-TW" dirty="0"/>
              <a:t>, </a:t>
            </a:r>
            <a:r>
              <a:rPr lang="en-US" altLang="zh-TW" dirty="0" err="1"/>
              <a:t>Heiga</a:t>
            </a:r>
            <a:r>
              <a:rPr lang="en-US" altLang="zh-TW" dirty="0"/>
              <a:t> Zen, Karen </a:t>
            </a:r>
            <a:r>
              <a:rPr lang="en-US" altLang="zh-TW" dirty="0" err="1"/>
              <a:t>Simonyan</a:t>
            </a:r>
            <a:r>
              <a:rPr lang="en-US" altLang="zh-TW" dirty="0"/>
              <a:t>, Oriol </a:t>
            </a:r>
            <a:r>
              <a:rPr lang="en-US" altLang="zh-TW" dirty="0" err="1"/>
              <a:t>Vinyals</a:t>
            </a:r>
            <a:r>
              <a:rPr lang="en-US" altLang="zh-TW" dirty="0"/>
              <a:t>, Alex Graves, Nal </a:t>
            </a:r>
            <a:r>
              <a:rPr lang="en-US" altLang="zh-TW" dirty="0" err="1"/>
              <a:t>Kalchbrenner</a:t>
            </a:r>
            <a:r>
              <a:rPr lang="en-US" altLang="zh-TW" dirty="0"/>
              <a:t>, Andrew </a:t>
            </a:r>
            <a:r>
              <a:rPr lang="en-US" altLang="zh-TW" dirty="0" err="1"/>
              <a:t>Senior,Koray</a:t>
            </a:r>
            <a:r>
              <a:rPr lang="en-US" altLang="zh-TW" dirty="0"/>
              <a:t> Kavukcuoglu, </a:t>
            </a:r>
            <a:r>
              <a:rPr lang="en-US" altLang="zh-TW" dirty="0" err="1"/>
              <a:t>WaveNet</a:t>
            </a:r>
            <a:r>
              <a:rPr lang="en-US" altLang="zh-TW" dirty="0"/>
              <a:t>: A Generative Model for Raw Audio,</a:t>
            </a:r>
            <a:r>
              <a:rPr lang="zh-TW" altLang="en-US" dirty="0"/>
              <a:t> </a:t>
            </a:r>
            <a:r>
              <a:rPr lang="en-US" altLang="zh-TW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17436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We don’t want to simply generate some random sentences.</a:t>
            </a:r>
          </a:p>
          <a:p>
            <a:r>
              <a:rPr lang="en-US" altLang="zh-TW" sz="2400" dirty="0"/>
              <a:t>Generate sentences based on conditions:</a:t>
            </a:r>
            <a:endParaRPr lang="zh-TW" altLang="en-US" sz="2400" dirty="0"/>
          </a:p>
        </p:txBody>
      </p:sp>
      <p:grpSp>
        <p:nvGrpSpPr>
          <p:cNvPr id="6" name="群組 5"/>
          <p:cNvGrpSpPr/>
          <p:nvPr/>
        </p:nvGrpSpPr>
        <p:grpSpPr>
          <a:xfrm>
            <a:off x="1189217" y="3350188"/>
            <a:ext cx="3382783" cy="1331844"/>
            <a:chOff x="628650" y="3836505"/>
            <a:chExt cx="3382783" cy="133184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8118" y="3836505"/>
              <a:ext cx="2003315" cy="133184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628650" y="4086928"/>
              <a:ext cx="1510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Given condition:</a:t>
              </a:r>
              <a:endParaRPr lang="zh-TW" altLang="en-US" sz="2400" dirty="0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384313" y="2788411"/>
            <a:ext cx="347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Caption Generation</a:t>
            </a:r>
            <a:endParaRPr lang="zh-TW" altLang="en-US" sz="2400" b="1" i="1" u="sng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9097" y="4802152"/>
            <a:ext cx="189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Chat-bot</a:t>
            </a:r>
            <a:endParaRPr lang="zh-TW" altLang="en-US" sz="2400" b="1" i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89217" y="5521233"/>
            <a:ext cx="1510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condition:</a:t>
            </a:r>
            <a:endParaRPr lang="zh-TW" altLang="en-US" sz="2400" dirty="0"/>
          </a:p>
        </p:txBody>
      </p:sp>
      <p:pic>
        <p:nvPicPr>
          <p:cNvPr id="13" name="Picture 8" descr="User Symbol Blu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90" y="5758874"/>
            <a:ext cx="408421" cy="6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圖說文字 17"/>
          <p:cNvSpPr/>
          <p:nvPr/>
        </p:nvSpPr>
        <p:spPr>
          <a:xfrm>
            <a:off x="3290111" y="5245862"/>
            <a:ext cx="1415602" cy="511860"/>
          </a:xfrm>
          <a:prstGeom prst="wedgeRoundRectCallout">
            <a:avLst>
              <a:gd name="adj1" fmla="val -48252"/>
              <a:gd name="adj2" fmla="val 79390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“Hello”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24" y="3250076"/>
            <a:ext cx="1005826" cy="12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24" y="5160092"/>
            <a:ext cx="1005826" cy="12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7"/>
          <p:cNvSpPr/>
          <p:nvPr/>
        </p:nvSpPr>
        <p:spPr>
          <a:xfrm>
            <a:off x="5289453" y="3483953"/>
            <a:ext cx="1872035" cy="947655"/>
          </a:xfrm>
          <a:prstGeom prst="wedgeRoundRectCallout">
            <a:avLst>
              <a:gd name="adj1" fmla="val 79724"/>
              <a:gd name="adj2" fmla="val -27098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“A young girl is dancing.”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5289452" y="5286331"/>
            <a:ext cx="1872035" cy="947655"/>
          </a:xfrm>
          <a:prstGeom prst="wedgeRoundRectCallout">
            <a:avLst>
              <a:gd name="adj1" fmla="val 79724"/>
              <a:gd name="adj2" fmla="val -27098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“Hello. Nice to see you.”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1" grpId="0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22" y="4696223"/>
            <a:ext cx="695325" cy="9239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Represent the input condition as a vector, and consider the vector as the input of RNN generator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38291" y="2706373"/>
            <a:ext cx="235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Image Caption Generation</a:t>
            </a:r>
            <a:endParaRPr lang="zh-TW" altLang="en-US" sz="2400" b="1" i="1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22" y="5441274"/>
            <a:ext cx="1027902" cy="102790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352823" y="5612289"/>
            <a:ext cx="148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image</a:t>
            </a:r>
            <a:endParaRPr lang="zh-TW" altLang="en-US" sz="2400" dirty="0"/>
          </a:p>
        </p:txBody>
      </p:sp>
      <p:sp>
        <p:nvSpPr>
          <p:cNvPr id="26" name="梯形 25"/>
          <p:cNvSpPr/>
          <p:nvPr/>
        </p:nvSpPr>
        <p:spPr>
          <a:xfrm>
            <a:off x="2334750" y="4531682"/>
            <a:ext cx="936787" cy="568009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68640" y="3378491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單箭頭接點 27"/>
          <p:cNvCxnSpPr>
            <a:cxnSpLocks/>
            <a:endCxn id="26" idx="2"/>
          </p:cNvCxnSpPr>
          <p:nvPr/>
        </p:nvCxnSpPr>
        <p:spPr>
          <a:xfrm flipH="1" flipV="1">
            <a:off x="2803144" y="5099691"/>
            <a:ext cx="0" cy="6642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/>
          </p:cNvCxnSpPr>
          <p:nvPr/>
        </p:nvCxnSpPr>
        <p:spPr>
          <a:xfrm flipV="1">
            <a:off x="2803144" y="4158571"/>
            <a:ext cx="0" cy="3808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071801" y="3537370"/>
            <a:ext cx="148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vector</a:t>
            </a:r>
            <a:endParaRPr lang="zh-TW" altLang="en-US" sz="2400" dirty="0"/>
          </a:p>
        </p:txBody>
      </p:sp>
      <p:grpSp>
        <p:nvGrpSpPr>
          <p:cNvPr id="45" name="群組 44"/>
          <p:cNvGrpSpPr/>
          <p:nvPr/>
        </p:nvGrpSpPr>
        <p:grpSpPr>
          <a:xfrm>
            <a:off x="5878587" y="2837775"/>
            <a:ext cx="461665" cy="1413164"/>
            <a:chOff x="2700170" y="5157068"/>
            <a:chExt cx="461665" cy="1413164"/>
          </a:xfrm>
        </p:grpSpPr>
        <p:sp>
          <p:nvSpPr>
            <p:cNvPr id="46" name="矩形 45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7" name="文字方塊 46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4866551" y="2851026"/>
            <a:ext cx="461665" cy="1413164"/>
            <a:chOff x="1417239" y="5157069"/>
            <a:chExt cx="461665" cy="1413164"/>
          </a:xfrm>
        </p:grpSpPr>
        <p:sp>
          <p:nvSpPr>
            <p:cNvPr id="49" name="矩形 48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直線單箭頭接點 50"/>
          <p:cNvCxnSpPr/>
          <p:nvPr/>
        </p:nvCxnSpPr>
        <p:spPr>
          <a:xfrm flipV="1">
            <a:off x="5092950" y="4303013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6092950" y="4303013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4860374" y="4642804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5860374" y="4651433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5" name="直線單箭頭接點 54"/>
          <p:cNvCxnSpPr/>
          <p:nvPr/>
        </p:nvCxnSpPr>
        <p:spPr>
          <a:xfrm>
            <a:off x="5351007" y="4962201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6372952" y="4962201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手繪多邊形 102"/>
          <p:cNvSpPr/>
          <p:nvPr/>
        </p:nvSpPr>
        <p:spPr>
          <a:xfrm>
            <a:off x="6368005" y="3644941"/>
            <a:ext cx="685800" cy="1921662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644525" y="1858433"/>
                  <a:pt x="685800" y="1739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6" name="群組 75"/>
          <p:cNvGrpSpPr/>
          <p:nvPr/>
        </p:nvGrpSpPr>
        <p:grpSpPr>
          <a:xfrm>
            <a:off x="7971179" y="2837775"/>
            <a:ext cx="461665" cy="1413164"/>
            <a:chOff x="2700170" y="5157068"/>
            <a:chExt cx="461665" cy="1413164"/>
          </a:xfrm>
        </p:grpSpPr>
        <p:sp>
          <p:nvSpPr>
            <p:cNvPr id="77" name="矩形 76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8" name="文字方塊 77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. (period)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9" name="直線單箭頭接點 78"/>
          <p:cNvCxnSpPr/>
          <p:nvPr/>
        </p:nvCxnSpPr>
        <p:spPr>
          <a:xfrm flipV="1">
            <a:off x="8185542" y="4303013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7952966" y="4651433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1" name="直線單箭頭接點 80"/>
          <p:cNvCxnSpPr/>
          <p:nvPr/>
        </p:nvCxnSpPr>
        <p:spPr>
          <a:xfrm>
            <a:off x="7474008" y="4962201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字方塊 81"/>
          <p:cNvSpPr txBox="1"/>
          <p:nvPr/>
        </p:nvSpPr>
        <p:spPr>
          <a:xfrm>
            <a:off x="6774829" y="4667053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83" name="矩形 82"/>
          <p:cNvSpPr/>
          <p:nvPr/>
        </p:nvSpPr>
        <p:spPr>
          <a:xfrm>
            <a:off x="4863861" y="5689751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4" name="直線單箭頭接點 83"/>
          <p:cNvCxnSpPr>
            <a:cxnSpLocks/>
          </p:cNvCxnSpPr>
          <p:nvPr/>
        </p:nvCxnSpPr>
        <p:spPr>
          <a:xfrm flipV="1">
            <a:off x="5092950" y="5257247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878587" y="570271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7" name="直線單箭頭接點 86"/>
          <p:cNvCxnSpPr>
            <a:cxnSpLocks/>
          </p:cNvCxnSpPr>
          <p:nvPr/>
        </p:nvCxnSpPr>
        <p:spPr>
          <a:xfrm flipV="1">
            <a:off x="6107676" y="5270214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7971179" y="570271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9" name="直線單箭頭接點 88"/>
          <p:cNvCxnSpPr>
            <a:cxnSpLocks/>
          </p:cNvCxnSpPr>
          <p:nvPr/>
        </p:nvCxnSpPr>
        <p:spPr>
          <a:xfrm flipV="1">
            <a:off x="8200268" y="5270214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787844" y="4274113"/>
            <a:ext cx="102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41" name="手繪多邊形 102"/>
          <p:cNvSpPr/>
          <p:nvPr/>
        </p:nvSpPr>
        <p:spPr>
          <a:xfrm>
            <a:off x="5362768" y="3669079"/>
            <a:ext cx="685800" cy="1921662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644525" y="1858433"/>
                  <a:pt x="685800" y="1739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 rot="5400000">
            <a:off x="4770507" y="3314641"/>
            <a:ext cx="68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 rot="5400000">
            <a:off x="5506714" y="3355481"/>
            <a:ext cx="123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woman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94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0" grpId="0"/>
      <p:bldP spid="83" grpId="0" animBg="1"/>
      <p:bldP spid="86" grpId="0" animBg="1"/>
      <p:bldP spid="88" grpId="0" animBg="1"/>
      <p:bldP spid="4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7307</TotalTime>
  <Words>3497</Words>
  <Application>Microsoft Office PowerPoint</Application>
  <PresentationFormat>如螢幕大小 (4:3)</PresentationFormat>
  <Paragraphs>928</Paragraphs>
  <Slides>59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73" baseType="lpstr">
      <vt:lpstr>ff4</vt:lpstr>
      <vt:lpstr>Helvetica Neue</vt:lpstr>
      <vt:lpstr>Lucida Grande</vt:lpstr>
      <vt:lpstr>新細明體</vt:lpstr>
      <vt:lpstr>標楷體</vt:lpstr>
      <vt:lpstr>Arial</vt:lpstr>
      <vt:lpstr>Calibri</vt:lpstr>
      <vt:lpstr>Calibri Light</vt:lpstr>
      <vt:lpstr>Cambria Math</vt:lpstr>
      <vt:lpstr>Palatino Linotype</vt:lpstr>
      <vt:lpstr>Poor Richard</vt:lpstr>
      <vt:lpstr>Times New Roman</vt:lpstr>
      <vt:lpstr>Wingdings</vt:lpstr>
      <vt:lpstr>Office 佈景主題</vt:lpstr>
      <vt:lpstr>Conditional Generation by RNN &amp; Attention</vt:lpstr>
      <vt:lpstr>Outline</vt:lpstr>
      <vt:lpstr>Generation</vt:lpstr>
      <vt:lpstr>Generation</vt:lpstr>
      <vt:lpstr>Generation</vt:lpstr>
      <vt:lpstr>Generation</vt:lpstr>
      <vt:lpstr>Generation</vt:lpstr>
      <vt:lpstr>Conditional Generation</vt:lpstr>
      <vt:lpstr>Conditional Generation</vt:lpstr>
      <vt:lpstr>Conditional Generation</vt:lpstr>
      <vt:lpstr>Conditional Generation</vt:lpstr>
      <vt:lpstr>Attention</vt:lpstr>
      <vt:lpstr>Dynamic Conditional Generation</vt:lpstr>
      <vt:lpstr>Machine Translation</vt:lpstr>
      <vt:lpstr>Machine Translation</vt:lpstr>
      <vt:lpstr>Machine Translation</vt:lpstr>
      <vt:lpstr>Machine Translation</vt:lpstr>
      <vt:lpstr>Machine Translation</vt:lpstr>
      <vt:lpstr>PowerPoint 簡報</vt:lpstr>
      <vt:lpstr>Image Caption Generation</vt:lpstr>
      <vt:lpstr>Image Caption Generation</vt:lpstr>
      <vt:lpstr>Image Caption Generation</vt:lpstr>
      <vt:lpstr>Image Caption Generation</vt:lpstr>
      <vt:lpstr>Image Caption Generation</vt:lpstr>
      <vt:lpstr>PowerPoint 簡報</vt:lpstr>
      <vt:lpstr>Memory Network</vt:lpstr>
      <vt:lpstr>PowerPoint 簡報</vt:lpstr>
      <vt:lpstr>PowerPoint 簡報</vt:lpstr>
      <vt:lpstr>PowerPoint 簡報</vt:lpstr>
      <vt:lpstr>Neural Turing Machine</vt:lpstr>
      <vt:lpstr>Neural Turing Machine</vt:lpstr>
      <vt:lpstr>Neural Turing Machine</vt:lpstr>
      <vt:lpstr>Neural Turing Machine</vt:lpstr>
      <vt:lpstr>Neural Turing Machine</vt:lpstr>
      <vt:lpstr>Neural Turing Machine</vt:lpstr>
      <vt:lpstr>Tips for Generation</vt:lpstr>
      <vt:lpstr>Attention</vt:lpstr>
      <vt:lpstr>Mismatch between Train and Test</vt:lpstr>
      <vt:lpstr>Mismatch between Train and Test</vt:lpstr>
      <vt:lpstr>PowerPoint 簡報</vt:lpstr>
      <vt:lpstr>Modifying Training Process?</vt:lpstr>
      <vt:lpstr>PowerPoint 簡報</vt:lpstr>
      <vt:lpstr>Scheduled Sampling</vt:lpstr>
      <vt:lpstr>Beam Search</vt:lpstr>
      <vt:lpstr>Beam Search</vt:lpstr>
      <vt:lpstr>Beam Search</vt:lpstr>
      <vt:lpstr>Better Idea?</vt:lpstr>
      <vt:lpstr>Object level v.s. Component level</vt:lpstr>
      <vt:lpstr>Reinforcement learning?</vt:lpstr>
      <vt:lpstr>Reinforcement learning?</vt:lpstr>
      <vt:lpstr>PowerPoint 簡報</vt:lpstr>
      <vt:lpstr>PowerPoint 簡報</vt:lpstr>
      <vt:lpstr>Pointer Network</vt:lpstr>
      <vt:lpstr>PowerPoint 簡報</vt:lpstr>
      <vt:lpstr>PowerPoint 簡報</vt:lpstr>
      <vt:lpstr>PowerPoint 簡報</vt:lpstr>
      <vt:lpstr>PowerPoint 簡報</vt:lpstr>
      <vt:lpstr>PowerPoint 簡報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Hung-yi Lee</cp:lastModifiedBy>
  <cp:revision>293</cp:revision>
  <dcterms:created xsi:type="dcterms:W3CDTF">2016-01-05T06:17:04Z</dcterms:created>
  <dcterms:modified xsi:type="dcterms:W3CDTF">2017-03-25T08:47:28Z</dcterms:modified>
</cp:coreProperties>
</file>